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83" r:id="rId5"/>
    <p:sldId id="284" r:id="rId6"/>
    <p:sldId id="286" r:id="rId7"/>
    <p:sldId id="288" r:id="rId8"/>
    <p:sldId id="285" r:id="rId9"/>
    <p:sldId id="291" r:id="rId10"/>
    <p:sldId id="292" r:id="rId11"/>
    <p:sldId id="293" r:id="rId12"/>
    <p:sldId id="289" r:id="rId13"/>
    <p:sldId id="294" r:id="rId14"/>
    <p:sldId id="295" r:id="rId15"/>
    <p:sldId id="296" r:id="rId16"/>
    <p:sldId id="297" r:id="rId17"/>
    <p:sldId id="298" r:id="rId18"/>
    <p:sldId id="299" r:id="rId19"/>
    <p:sldId id="300" r:id="rId20"/>
    <p:sldId id="301" r:id="rId21"/>
    <p:sldId id="290" r:id="rId22"/>
    <p:sldId id="302" r:id="rId23"/>
    <p:sldId id="303" r:id="rId24"/>
    <p:sldId id="304" r:id="rId25"/>
    <p:sldId id="305" r:id="rId26"/>
    <p:sldId id="306" r:id="rId27"/>
    <p:sldId id="307" r:id="rId28"/>
    <p:sldId id="308" r:id="rId29"/>
    <p:sldId id="287" r:id="rId3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940"/>
    <a:srgbClr val="FFA201"/>
    <a:srgbClr val="04A9A5"/>
    <a:srgbClr val="D0D5CB"/>
    <a:srgbClr val="69913D"/>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p:restoredTop sz="94674"/>
  </p:normalViewPr>
  <p:slideViewPr>
    <p:cSldViewPr snapToGrid="0" snapToObjects="1">
      <p:cViewPr varScale="1">
        <p:scale>
          <a:sx n="42" d="100"/>
          <a:sy n="42" d="100"/>
        </p:scale>
        <p:origin x="50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A63C6-05AC-784F-BAEE-45CD7446A2A8}"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498FE-3035-1A4E-8CD3-C7F75B1119F9}" type="slidenum">
              <a:rPr lang="en-US" smtClean="0"/>
              <a:t>‹#›</a:t>
            </a:fld>
            <a:endParaRPr lang="en-US"/>
          </a:p>
        </p:txBody>
      </p:sp>
    </p:spTree>
    <p:extLst>
      <p:ext uri="{BB962C8B-B14F-4D97-AF65-F5344CB8AC3E}">
        <p14:creationId xmlns:p14="http://schemas.microsoft.com/office/powerpoint/2010/main" val="2776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Slide">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4BAA794-D723-3845-80DD-8533FD7427FB}"/>
              </a:ext>
            </a:extLst>
          </p:cNvPr>
          <p:cNvSpPr>
            <a:spLocks noGrp="1"/>
          </p:cNvSpPr>
          <p:nvPr>
            <p:ph type="ctrTitle" hasCustomPrompt="1"/>
          </p:nvPr>
        </p:nvSpPr>
        <p:spPr>
          <a:xfrm>
            <a:off x="2347891" y="7767638"/>
            <a:ext cx="19691393" cy="3216555"/>
          </a:xfrm>
        </p:spPr>
        <p:txBody>
          <a:bodyPr lIns="0" anchor="t" anchorCtr="0">
            <a:noAutofit/>
          </a:bodyPr>
          <a:lstStyle>
            <a:lvl1pPr algn="ctr">
              <a:defRPr sz="10000">
                <a:solidFill>
                  <a:schemeClr val="tx1"/>
                </a:solidFill>
              </a:defRPr>
            </a:lvl1pPr>
          </a:lstStyle>
          <a:p>
            <a:r>
              <a:rPr lang="en-US" dirty="0"/>
              <a:t>Click to enter Session Title</a:t>
            </a:r>
          </a:p>
        </p:txBody>
      </p:sp>
      <p:sp>
        <p:nvSpPr>
          <p:cNvPr id="13" name="Subtitle 2">
            <a:extLst>
              <a:ext uri="{FF2B5EF4-FFF2-40B4-BE49-F238E27FC236}">
                <a16:creationId xmlns:a16="http://schemas.microsoft.com/office/drawing/2014/main" id="{823F45A2-BB81-1745-9672-5B703F30B191}"/>
              </a:ext>
            </a:extLst>
          </p:cNvPr>
          <p:cNvSpPr>
            <a:spLocks noGrp="1"/>
          </p:cNvSpPr>
          <p:nvPr>
            <p:ph type="subTitle" idx="1" hasCustomPrompt="1"/>
          </p:nvPr>
        </p:nvSpPr>
        <p:spPr>
          <a:xfrm>
            <a:off x="2295533" y="11587924"/>
            <a:ext cx="19743751" cy="1213676"/>
          </a:xfrm>
        </p:spPr>
        <p:txBody>
          <a:bodyPr lIns="0">
            <a:normAutofit/>
          </a:bodyPr>
          <a:lstStyle>
            <a:lvl1pPr marL="0" indent="0" algn="ctr">
              <a:buNone/>
              <a:defRPr sz="44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enter Instructor name/s</a:t>
            </a:r>
          </a:p>
        </p:txBody>
      </p:sp>
      <p:pic>
        <p:nvPicPr>
          <p:cNvPr id="3" name="Picture 2">
            <a:extLst>
              <a:ext uri="{FF2B5EF4-FFF2-40B4-BE49-F238E27FC236}">
                <a16:creationId xmlns:a16="http://schemas.microsoft.com/office/drawing/2014/main" id="{2F6851ED-344F-234A-A146-27C9CF75050D}"/>
              </a:ext>
            </a:extLst>
          </p:cNvPr>
          <p:cNvPicPr>
            <a:picLocks noChangeAspect="1"/>
          </p:cNvPicPr>
          <p:nvPr userDrawn="1"/>
        </p:nvPicPr>
        <p:blipFill>
          <a:blip r:embed="rId2"/>
          <a:stretch>
            <a:fillRect/>
          </a:stretch>
        </p:blipFill>
        <p:spPr>
          <a:xfrm>
            <a:off x="9593641" y="1658109"/>
            <a:ext cx="5199891" cy="5199891"/>
          </a:xfrm>
          <a:prstGeom prst="rect">
            <a:avLst/>
          </a:prstGeom>
        </p:spPr>
      </p:pic>
      <p:sp>
        <p:nvSpPr>
          <p:cNvPr id="6" name="Rectangle 5">
            <a:extLst>
              <a:ext uri="{FF2B5EF4-FFF2-40B4-BE49-F238E27FC236}">
                <a16:creationId xmlns:a16="http://schemas.microsoft.com/office/drawing/2014/main" id="{8F6368E1-0865-E848-8AB5-C68F2952F1E1}"/>
              </a:ext>
            </a:extLst>
          </p:cNvPr>
          <p:cNvSpPr/>
          <p:nvPr userDrawn="1"/>
        </p:nvSpPr>
        <p:spPr>
          <a:xfrm>
            <a:off x="0" y="0"/>
            <a:ext cx="914400" cy="13716000"/>
          </a:xfrm>
          <a:prstGeom prst="rect">
            <a:avLst/>
          </a:prstGeom>
          <a:solidFill>
            <a:srgbClr val="0B5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AC94DC-D76B-DB42-A76A-7AB65EBC28F6}"/>
              </a:ext>
            </a:extLst>
          </p:cNvPr>
          <p:cNvSpPr/>
          <p:nvPr userDrawn="1"/>
        </p:nvSpPr>
        <p:spPr>
          <a:xfrm>
            <a:off x="914400" y="0"/>
            <a:ext cx="914400" cy="13716000"/>
          </a:xfrm>
          <a:prstGeom prst="rect">
            <a:avLst/>
          </a:prstGeom>
          <a:solidFill>
            <a:srgbClr val="04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03EF4E-0DA5-8247-9C3F-A60619091847}"/>
              </a:ext>
            </a:extLst>
          </p:cNvPr>
          <p:cNvSpPr/>
          <p:nvPr userDrawn="1"/>
        </p:nvSpPr>
        <p:spPr>
          <a:xfrm rot="5400000">
            <a:off x="19591147" y="-3886391"/>
            <a:ext cx="914400" cy="8677656"/>
          </a:xfrm>
          <a:prstGeom prst="rect">
            <a:avLst/>
          </a:prstGeom>
          <a:solidFill>
            <a:srgbClr val="FFA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F6D07-8CCD-CA47-8E35-7F69B3373E8F}"/>
              </a:ext>
            </a:extLst>
          </p:cNvPr>
          <p:cNvSpPr/>
          <p:nvPr userDrawn="1"/>
        </p:nvSpPr>
        <p:spPr>
          <a:xfrm>
            <a:off x="23472775" y="0"/>
            <a:ext cx="914400" cy="13716000"/>
          </a:xfrm>
          <a:prstGeom prst="rect">
            <a:avLst/>
          </a:prstGeom>
          <a:solidFill>
            <a:srgbClr val="FFA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F9C7F7-CB37-E34D-85C6-DBFD70277AE6}"/>
              </a:ext>
            </a:extLst>
          </p:cNvPr>
          <p:cNvSpPr/>
          <p:nvPr userDrawn="1"/>
        </p:nvSpPr>
        <p:spPr>
          <a:xfrm rot="5400000">
            <a:off x="4796821" y="8919179"/>
            <a:ext cx="914400" cy="8679241"/>
          </a:xfrm>
          <a:prstGeom prst="rect">
            <a:avLst/>
          </a:prstGeom>
          <a:solidFill>
            <a:srgbClr val="04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7721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Bio with pictur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6C3E66-EB53-6647-B5E7-AAC4277A3740}"/>
              </a:ext>
            </a:extLst>
          </p:cNvPr>
          <p:cNvSpPr/>
          <p:nvPr userDrawn="1"/>
        </p:nvSpPr>
        <p:spPr>
          <a:xfrm>
            <a:off x="914400" y="0"/>
            <a:ext cx="3657600" cy="13716000"/>
          </a:xfrm>
          <a:prstGeom prst="rect">
            <a:avLst/>
          </a:prstGeom>
          <a:solidFill>
            <a:srgbClr val="04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8849311-6AA1-B24D-8A78-F5062D736B78}"/>
              </a:ext>
            </a:extLst>
          </p:cNvPr>
          <p:cNvSpPr>
            <a:spLocks noGrp="1"/>
          </p:cNvSpPr>
          <p:nvPr>
            <p:ph idx="1" hasCustomPrompt="1"/>
          </p:nvPr>
        </p:nvSpPr>
        <p:spPr>
          <a:xfrm>
            <a:off x="9083674" y="3311610"/>
            <a:ext cx="14389101" cy="9089939"/>
          </a:xfrm>
        </p:spPr>
        <p:txBody>
          <a:bodyPr>
            <a:normAutofit/>
          </a:bodyPr>
          <a:lstStyle>
            <a:lvl1pPr marL="0" indent="0">
              <a:lnSpc>
                <a:spcPct val="100000"/>
              </a:lnSpc>
              <a:buNone/>
              <a:defRPr sz="5400">
                <a:solidFill>
                  <a:srgbClr val="0B5940"/>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a:t>Click to add Bio</a:t>
            </a:r>
          </a:p>
        </p:txBody>
      </p:sp>
      <p:sp>
        <p:nvSpPr>
          <p:cNvPr id="3" name="Picture Placeholder 2">
            <a:extLst>
              <a:ext uri="{FF2B5EF4-FFF2-40B4-BE49-F238E27FC236}">
                <a16:creationId xmlns:a16="http://schemas.microsoft.com/office/drawing/2014/main" id="{9030F282-9DA6-8041-9464-E52F9EC14F6C}"/>
              </a:ext>
            </a:extLst>
          </p:cNvPr>
          <p:cNvSpPr>
            <a:spLocks noGrp="1"/>
          </p:cNvSpPr>
          <p:nvPr>
            <p:ph type="pic" sz="quarter" idx="10"/>
          </p:nvPr>
        </p:nvSpPr>
        <p:spPr>
          <a:xfrm>
            <a:off x="1828800" y="1314450"/>
            <a:ext cx="6629400" cy="6629400"/>
          </a:xfrm>
          <a:effectLst>
            <a:outerShdw blurRad="152400" dist="215900" dir="8100000" algn="tr" rotWithShape="0">
              <a:prstClr val="black">
                <a:alpha val="14000"/>
              </a:prstClr>
            </a:outerShdw>
          </a:effectLst>
        </p:spPr>
        <p:txBody>
          <a:bodyPr/>
          <a:lstStyle/>
          <a:p>
            <a:endParaRPr lang="en-US" dirty="0"/>
          </a:p>
        </p:txBody>
      </p:sp>
      <p:sp>
        <p:nvSpPr>
          <p:cNvPr id="4" name="Text Placeholder 3">
            <a:extLst>
              <a:ext uri="{FF2B5EF4-FFF2-40B4-BE49-F238E27FC236}">
                <a16:creationId xmlns:a16="http://schemas.microsoft.com/office/drawing/2014/main" id="{FF964B9F-40B2-F74F-953C-ACFE7B66F7ED}"/>
              </a:ext>
            </a:extLst>
          </p:cNvPr>
          <p:cNvSpPr>
            <a:spLocks noGrp="1"/>
          </p:cNvSpPr>
          <p:nvPr>
            <p:ph type="body" sz="quarter" idx="11" hasCustomPrompt="1"/>
          </p:nvPr>
        </p:nvSpPr>
        <p:spPr>
          <a:xfrm>
            <a:off x="9083674" y="1314451"/>
            <a:ext cx="14389101" cy="1383030"/>
          </a:xfrm>
        </p:spPr>
        <p:txBody>
          <a:bodyPr>
            <a:normAutofit/>
          </a:bodyPr>
          <a:lstStyle>
            <a:lvl1pPr>
              <a:defRPr sz="8800">
                <a:latin typeface="+mj-lt"/>
              </a:defRPr>
            </a:lvl1pPr>
          </a:lstStyle>
          <a:p>
            <a:pPr lvl="0"/>
            <a:r>
              <a:rPr lang="en-US" dirty="0"/>
              <a:t>Click to add name</a:t>
            </a:r>
          </a:p>
        </p:txBody>
      </p:sp>
      <p:pic>
        <p:nvPicPr>
          <p:cNvPr id="8" name="Picture 7">
            <a:extLst>
              <a:ext uri="{FF2B5EF4-FFF2-40B4-BE49-F238E27FC236}">
                <a16:creationId xmlns:a16="http://schemas.microsoft.com/office/drawing/2014/main" id="{FFA0E862-CEAA-E545-8026-42AC21A5FD55}"/>
              </a:ext>
            </a:extLst>
          </p:cNvPr>
          <p:cNvPicPr>
            <a:picLocks noChangeAspect="1"/>
          </p:cNvPicPr>
          <p:nvPr userDrawn="1"/>
        </p:nvPicPr>
        <p:blipFill>
          <a:blip r:embed="rId2"/>
          <a:srcRect/>
          <a:stretch/>
        </p:blipFill>
        <p:spPr>
          <a:xfrm>
            <a:off x="19413756" y="12727460"/>
            <a:ext cx="4059020" cy="484659"/>
          </a:xfrm>
          <a:prstGeom prst="rect">
            <a:avLst/>
          </a:prstGeom>
        </p:spPr>
      </p:pic>
    </p:spTree>
    <p:extLst>
      <p:ext uri="{BB962C8B-B14F-4D97-AF65-F5344CB8AC3E}">
        <p14:creationId xmlns:p14="http://schemas.microsoft.com/office/powerpoint/2010/main" val="21926260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amp; Content – Green">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6C3E66-EB53-6647-B5E7-AAC4277A3740}"/>
              </a:ext>
            </a:extLst>
          </p:cNvPr>
          <p:cNvSpPr/>
          <p:nvPr userDrawn="1"/>
        </p:nvSpPr>
        <p:spPr>
          <a:xfrm>
            <a:off x="914400" y="0"/>
            <a:ext cx="3657600" cy="13716000"/>
          </a:xfrm>
          <a:prstGeom prst="rect">
            <a:avLst/>
          </a:prstGeom>
          <a:solidFill>
            <a:srgbClr val="0B5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F3F06BA-6C6E-AA41-976E-2387A17E8474}"/>
              </a:ext>
            </a:extLst>
          </p:cNvPr>
          <p:cNvSpPr>
            <a:spLocks noGrp="1"/>
          </p:cNvSpPr>
          <p:nvPr>
            <p:ph type="body" sz="quarter" idx="11"/>
          </p:nvPr>
        </p:nvSpPr>
        <p:spPr>
          <a:xfrm>
            <a:off x="5442858" y="2916195"/>
            <a:ext cx="18029918" cy="9485355"/>
          </a:xfrm>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73F308D-AF3A-F343-8952-DA15328E9A96}"/>
              </a:ext>
            </a:extLst>
          </p:cNvPr>
          <p:cNvSpPr>
            <a:spLocks noGrp="1"/>
          </p:cNvSpPr>
          <p:nvPr>
            <p:ph type="title"/>
          </p:nvPr>
        </p:nvSpPr>
        <p:spPr>
          <a:xfrm>
            <a:off x="5442857" y="1076240"/>
            <a:ext cx="18029917" cy="1839955"/>
          </a:xfrm>
        </p:spPr>
        <p:txBody>
          <a:bodyPr anchor="t" anchorCtr="0"/>
          <a:lstStyle/>
          <a:p>
            <a:r>
              <a:rPr lang="en-US" dirty="0"/>
              <a:t>Click to edit Master title style</a:t>
            </a:r>
          </a:p>
        </p:txBody>
      </p:sp>
      <p:pic>
        <p:nvPicPr>
          <p:cNvPr id="6" name="Picture 5">
            <a:extLst>
              <a:ext uri="{FF2B5EF4-FFF2-40B4-BE49-F238E27FC236}">
                <a16:creationId xmlns:a16="http://schemas.microsoft.com/office/drawing/2014/main" id="{2A4D35E4-4FA7-544B-8A83-E73572A8FF3D}"/>
              </a:ext>
            </a:extLst>
          </p:cNvPr>
          <p:cNvPicPr>
            <a:picLocks noChangeAspect="1"/>
          </p:cNvPicPr>
          <p:nvPr userDrawn="1"/>
        </p:nvPicPr>
        <p:blipFill>
          <a:blip r:embed="rId2"/>
          <a:srcRect/>
          <a:stretch/>
        </p:blipFill>
        <p:spPr>
          <a:xfrm>
            <a:off x="19413756" y="12727460"/>
            <a:ext cx="4059020" cy="484659"/>
          </a:xfrm>
          <a:prstGeom prst="rect">
            <a:avLst/>
          </a:prstGeom>
        </p:spPr>
      </p:pic>
    </p:spTree>
    <p:extLst>
      <p:ext uri="{BB962C8B-B14F-4D97-AF65-F5344CB8AC3E}">
        <p14:creationId xmlns:p14="http://schemas.microsoft.com/office/powerpoint/2010/main" val="1717397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itle &amp; Content – Go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6C3E66-EB53-6647-B5E7-AAC4277A3740}"/>
              </a:ext>
            </a:extLst>
          </p:cNvPr>
          <p:cNvSpPr/>
          <p:nvPr userDrawn="1"/>
        </p:nvSpPr>
        <p:spPr>
          <a:xfrm>
            <a:off x="914400" y="0"/>
            <a:ext cx="3657600" cy="13716000"/>
          </a:xfrm>
          <a:prstGeom prst="rect">
            <a:avLst/>
          </a:prstGeom>
          <a:solidFill>
            <a:srgbClr val="FFA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F3F06BA-6C6E-AA41-976E-2387A17E8474}"/>
              </a:ext>
            </a:extLst>
          </p:cNvPr>
          <p:cNvSpPr>
            <a:spLocks noGrp="1"/>
          </p:cNvSpPr>
          <p:nvPr>
            <p:ph type="body" sz="quarter" idx="11"/>
          </p:nvPr>
        </p:nvSpPr>
        <p:spPr>
          <a:xfrm>
            <a:off x="5442858" y="2916195"/>
            <a:ext cx="18029918" cy="9485355"/>
          </a:xfrm>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73F308D-AF3A-F343-8952-DA15328E9A96}"/>
              </a:ext>
            </a:extLst>
          </p:cNvPr>
          <p:cNvSpPr>
            <a:spLocks noGrp="1"/>
          </p:cNvSpPr>
          <p:nvPr>
            <p:ph type="title"/>
          </p:nvPr>
        </p:nvSpPr>
        <p:spPr>
          <a:xfrm>
            <a:off x="5442857" y="1076240"/>
            <a:ext cx="18029917" cy="1839955"/>
          </a:xfrm>
        </p:spPr>
        <p:txBody>
          <a:bodyPr anchor="t" anchorCtr="0"/>
          <a:lstStyle/>
          <a:p>
            <a:r>
              <a:rPr lang="en-US" dirty="0"/>
              <a:t>Click to edit Master title style</a:t>
            </a:r>
          </a:p>
        </p:txBody>
      </p:sp>
      <p:pic>
        <p:nvPicPr>
          <p:cNvPr id="6" name="Picture 5">
            <a:extLst>
              <a:ext uri="{FF2B5EF4-FFF2-40B4-BE49-F238E27FC236}">
                <a16:creationId xmlns:a16="http://schemas.microsoft.com/office/drawing/2014/main" id="{E6453F9E-62D2-BA4B-B4C7-7652A90A6EDF}"/>
              </a:ext>
            </a:extLst>
          </p:cNvPr>
          <p:cNvPicPr>
            <a:picLocks noChangeAspect="1"/>
          </p:cNvPicPr>
          <p:nvPr userDrawn="1"/>
        </p:nvPicPr>
        <p:blipFill>
          <a:blip r:embed="rId2"/>
          <a:srcRect/>
          <a:stretch/>
        </p:blipFill>
        <p:spPr>
          <a:xfrm>
            <a:off x="19413756" y="12727460"/>
            <a:ext cx="4059020" cy="484659"/>
          </a:xfrm>
          <a:prstGeom prst="rect">
            <a:avLst/>
          </a:prstGeom>
        </p:spPr>
      </p:pic>
    </p:spTree>
    <p:extLst>
      <p:ext uri="{BB962C8B-B14F-4D97-AF65-F5344CB8AC3E}">
        <p14:creationId xmlns:p14="http://schemas.microsoft.com/office/powerpoint/2010/main" val="21782633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Image &amp; Content – Green">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6C3E66-EB53-6647-B5E7-AAC4277A3740}"/>
              </a:ext>
            </a:extLst>
          </p:cNvPr>
          <p:cNvSpPr/>
          <p:nvPr userDrawn="1"/>
        </p:nvSpPr>
        <p:spPr>
          <a:xfrm>
            <a:off x="914400" y="0"/>
            <a:ext cx="3657600" cy="13716000"/>
          </a:xfrm>
          <a:prstGeom prst="rect">
            <a:avLst/>
          </a:prstGeom>
          <a:solidFill>
            <a:srgbClr val="0B5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030F282-9DA6-8041-9464-E52F9EC14F6C}"/>
              </a:ext>
            </a:extLst>
          </p:cNvPr>
          <p:cNvSpPr>
            <a:spLocks noGrp="1"/>
          </p:cNvSpPr>
          <p:nvPr>
            <p:ph type="pic" sz="quarter" idx="10"/>
          </p:nvPr>
        </p:nvSpPr>
        <p:spPr>
          <a:xfrm>
            <a:off x="1828800" y="1314450"/>
            <a:ext cx="12001500" cy="11087100"/>
          </a:xfrm>
          <a:effectLst>
            <a:outerShdw blurRad="152400" dist="215900" dir="8100000" algn="r" rotWithShape="0">
              <a:prstClr val="black">
                <a:alpha val="14000"/>
              </a:prstClr>
            </a:outerShdw>
          </a:effectLst>
        </p:spPr>
        <p:txBody>
          <a:bodyPr/>
          <a:lstStyle/>
          <a:p>
            <a:endParaRPr lang="en-US"/>
          </a:p>
        </p:txBody>
      </p:sp>
      <p:sp>
        <p:nvSpPr>
          <p:cNvPr id="4" name="Text Placeholder 3">
            <a:extLst>
              <a:ext uri="{FF2B5EF4-FFF2-40B4-BE49-F238E27FC236}">
                <a16:creationId xmlns:a16="http://schemas.microsoft.com/office/drawing/2014/main" id="{0F3F06BA-6C6E-AA41-976E-2387A17E8474}"/>
              </a:ext>
            </a:extLst>
          </p:cNvPr>
          <p:cNvSpPr>
            <a:spLocks noGrp="1"/>
          </p:cNvSpPr>
          <p:nvPr>
            <p:ph type="body" sz="quarter" idx="11"/>
          </p:nvPr>
        </p:nvSpPr>
        <p:spPr>
          <a:xfrm>
            <a:off x="14744700" y="1314450"/>
            <a:ext cx="8728075" cy="11087100"/>
          </a:xfrm>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A3243E9-5777-C748-9A2B-2063A293720A}"/>
              </a:ext>
            </a:extLst>
          </p:cNvPr>
          <p:cNvPicPr>
            <a:picLocks noChangeAspect="1"/>
          </p:cNvPicPr>
          <p:nvPr userDrawn="1"/>
        </p:nvPicPr>
        <p:blipFill>
          <a:blip r:embed="rId2"/>
          <a:srcRect/>
          <a:stretch/>
        </p:blipFill>
        <p:spPr>
          <a:xfrm>
            <a:off x="19413756" y="12727460"/>
            <a:ext cx="4059020" cy="484659"/>
          </a:xfrm>
          <a:prstGeom prst="rect">
            <a:avLst/>
          </a:prstGeom>
        </p:spPr>
      </p:pic>
    </p:spTree>
    <p:extLst>
      <p:ext uri="{BB962C8B-B14F-4D97-AF65-F5344CB8AC3E}">
        <p14:creationId xmlns:p14="http://schemas.microsoft.com/office/powerpoint/2010/main" val="33247428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Image &amp; Content – Go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6C3E66-EB53-6647-B5E7-AAC4277A3740}"/>
              </a:ext>
            </a:extLst>
          </p:cNvPr>
          <p:cNvSpPr/>
          <p:nvPr userDrawn="1"/>
        </p:nvSpPr>
        <p:spPr>
          <a:xfrm>
            <a:off x="914400" y="0"/>
            <a:ext cx="3657600" cy="13716000"/>
          </a:xfrm>
          <a:prstGeom prst="rect">
            <a:avLst/>
          </a:prstGeom>
          <a:solidFill>
            <a:srgbClr val="FFA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030F282-9DA6-8041-9464-E52F9EC14F6C}"/>
              </a:ext>
            </a:extLst>
          </p:cNvPr>
          <p:cNvSpPr>
            <a:spLocks noGrp="1"/>
          </p:cNvSpPr>
          <p:nvPr>
            <p:ph type="pic" sz="quarter" idx="10"/>
          </p:nvPr>
        </p:nvSpPr>
        <p:spPr>
          <a:xfrm>
            <a:off x="1828800" y="1314450"/>
            <a:ext cx="12001500" cy="11087100"/>
          </a:xfrm>
          <a:effectLst>
            <a:outerShdw blurRad="152400" dist="215900" dir="8100000" algn="r" rotWithShape="0">
              <a:prstClr val="black">
                <a:alpha val="14000"/>
              </a:prstClr>
            </a:outerShdw>
          </a:effectLst>
        </p:spPr>
        <p:txBody>
          <a:bodyPr/>
          <a:lstStyle/>
          <a:p>
            <a:endParaRPr lang="en-US"/>
          </a:p>
        </p:txBody>
      </p:sp>
      <p:sp>
        <p:nvSpPr>
          <p:cNvPr id="4" name="Text Placeholder 3">
            <a:extLst>
              <a:ext uri="{FF2B5EF4-FFF2-40B4-BE49-F238E27FC236}">
                <a16:creationId xmlns:a16="http://schemas.microsoft.com/office/drawing/2014/main" id="{0F3F06BA-6C6E-AA41-976E-2387A17E8474}"/>
              </a:ext>
            </a:extLst>
          </p:cNvPr>
          <p:cNvSpPr>
            <a:spLocks noGrp="1"/>
          </p:cNvSpPr>
          <p:nvPr>
            <p:ph type="body" sz="quarter" idx="11"/>
          </p:nvPr>
        </p:nvSpPr>
        <p:spPr>
          <a:xfrm>
            <a:off x="14744700" y="1314450"/>
            <a:ext cx="8728075" cy="11087100"/>
          </a:xfrm>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12A69F6-8697-4746-A416-47178CA39CE3}"/>
              </a:ext>
            </a:extLst>
          </p:cNvPr>
          <p:cNvPicPr>
            <a:picLocks noChangeAspect="1"/>
          </p:cNvPicPr>
          <p:nvPr userDrawn="1"/>
        </p:nvPicPr>
        <p:blipFill>
          <a:blip r:embed="rId2"/>
          <a:srcRect/>
          <a:stretch/>
        </p:blipFill>
        <p:spPr>
          <a:xfrm>
            <a:off x="19413756" y="12727460"/>
            <a:ext cx="4059020" cy="484659"/>
          </a:xfrm>
          <a:prstGeom prst="rect">
            <a:avLst/>
          </a:prstGeom>
        </p:spPr>
      </p:pic>
    </p:spTree>
    <p:extLst>
      <p:ext uri="{BB962C8B-B14F-4D97-AF65-F5344CB8AC3E}">
        <p14:creationId xmlns:p14="http://schemas.microsoft.com/office/powerpoint/2010/main" val="223576538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End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851ED-344F-234A-A146-27C9CF75050D}"/>
              </a:ext>
            </a:extLst>
          </p:cNvPr>
          <p:cNvPicPr>
            <a:picLocks noChangeAspect="1"/>
          </p:cNvPicPr>
          <p:nvPr userDrawn="1"/>
        </p:nvPicPr>
        <p:blipFill>
          <a:blip r:embed="rId2"/>
          <a:stretch>
            <a:fillRect/>
          </a:stretch>
        </p:blipFill>
        <p:spPr>
          <a:xfrm>
            <a:off x="2516206" y="748471"/>
            <a:ext cx="5199891" cy="5199891"/>
          </a:xfrm>
          <a:prstGeom prst="rect">
            <a:avLst/>
          </a:prstGeom>
        </p:spPr>
      </p:pic>
      <p:sp>
        <p:nvSpPr>
          <p:cNvPr id="10" name="Rectangle 9">
            <a:extLst>
              <a:ext uri="{FF2B5EF4-FFF2-40B4-BE49-F238E27FC236}">
                <a16:creationId xmlns:a16="http://schemas.microsoft.com/office/drawing/2014/main" id="{128F6D07-8CCD-CA47-8E35-7F69B3373E8F}"/>
              </a:ext>
            </a:extLst>
          </p:cNvPr>
          <p:cNvSpPr/>
          <p:nvPr userDrawn="1"/>
        </p:nvSpPr>
        <p:spPr>
          <a:xfrm>
            <a:off x="23472775" y="0"/>
            <a:ext cx="914400" cy="13716000"/>
          </a:xfrm>
          <a:prstGeom prst="rect">
            <a:avLst/>
          </a:prstGeom>
          <a:solidFill>
            <a:srgbClr val="FFA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B0AF7944-A89B-6C4B-8B14-0C536362DDC8}"/>
              </a:ext>
            </a:extLst>
          </p:cNvPr>
          <p:cNvSpPr txBox="1">
            <a:spLocks/>
          </p:cNvSpPr>
          <p:nvPr userDrawn="1"/>
        </p:nvSpPr>
        <p:spPr>
          <a:xfrm>
            <a:off x="8661605" y="1711358"/>
            <a:ext cx="12783252" cy="3216555"/>
          </a:xfrm>
          <a:prstGeom prst="rect">
            <a:avLst/>
          </a:prstGeom>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en-US" dirty="0"/>
              <a:t>Thank you for participating!</a:t>
            </a:r>
          </a:p>
        </p:txBody>
      </p:sp>
      <p:pic>
        <p:nvPicPr>
          <p:cNvPr id="4" name="Picture 3">
            <a:extLst>
              <a:ext uri="{FF2B5EF4-FFF2-40B4-BE49-F238E27FC236}">
                <a16:creationId xmlns:a16="http://schemas.microsoft.com/office/drawing/2014/main" id="{67EDA887-2541-FE41-A2F7-0B9637282AA5}"/>
              </a:ext>
            </a:extLst>
          </p:cNvPr>
          <p:cNvPicPr>
            <a:picLocks noChangeAspect="1"/>
          </p:cNvPicPr>
          <p:nvPr userDrawn="1"/>
        </p:nvPicPr>
        <p:blipFill>
          <a:blip r:embed="rId3"/>
          <a:stretch>
            <a:fillRect/>
          </a:stretch>
        </p:blipFill>
        <p:spPr>
          <a:xfrm>
            <a:off x="3473960" y="10526486"/>
            <a:ext cx="17439253" cy="2615888"/>
          </a:xfrm>
          <a:prstGeom prst="rect">
            <a:avLst/>
          </a:prstGeom>
        </p:spPr>
      </p:pic>
    </p:spTree>
    <p:extLst>
      <p:ext uri="{BB962C8B-B14F-4D97-AF65-F5344CB8AC3E}">
        <p14:creationId xmlns:p14="http://schemas.microsoft.com/office/powerpoint/2010/main" val="37621333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4463C2-9139-364C-8BF9-9BFA27E6AEDC}" type="datetimeFigureOut">
              <a:rPr lang="en-US" smtClean="0"/>
              <a:t>4/8/2021</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F7BD0-27D1-7947-AFB1-4F6856146B73}" type="slidenum">
              <a:rPr lang="en-US" smtClean="0"/>
              <a:t>‹#›</a:t>
            </a:fld>
            <a:endParaRPr lang="en-US"/>
          </a:p>
        </p:txBody>
      </p:sp>
    </p:spTree>
    <p:extLst>
      <p:ext uri="{BB962C8B-B14F-4D97-AF65-F5344CB8AC3E}">
        <p14:creationId xmlns:p14="http://schemas.microsoft.com/office/powerpoint/2010/main" val="608878634"/>
      </p:ext>
    </p:extLst>
  </p:cSld>
  <p:clrMap bg1="lt1" tx1="dk1" bg2="lt2" tx2="dk2" accent1="accent1" accent2="accent2" accent3="accent3" accent4="accent4" accent5="accent5" accent6="accent6" hlink="hlink" folHlink="folHlink"/>
  <p:sldLayoutIdLst>
    <p:sldLayoutId id="2147483694" r:id="rId1"/>
    <p:sldLayoutId id="2147483689" r:id="rId2"/>
    <p:sldLayoutId id="2147483696" r:id="rId3"/>
    <p:sldLayoutId id="2147483692" r:id="rId4"/>
    <p:sldLayoutId id="2147483691" r:id="rId5"/>
    <p:sldLayoutId id="2147483695" r:id="rId6"/>
    <p:sldLayoutId id="2147483690" r:id="rId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iccsafe.org/products-and-services/standards-development/standard-development-proces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F5D26-E731-3B40-9F2C-9482A8A78FE3}"/>
              </a:ext>
            </a:extLst>
          </p:cNvPr>
          <p:cNvSpPr>
            <a:spLocks noGrp="1"/>
          </p:cNvSpPr>
          <p:nvPr>
            <p:ph type="ctrTitle"/>
          </p:nvPr>
        </p:nvSpPr>
        <p:spPr/>
        <p:txBody>
          <a:bodyPr/>
          <a:lstStyle/>
          <a:p>
            <a:r>
              <a:rPr lang="en-US" sz="8800" dirty="0"/>
              <a:t>Overview of </a:t>
            </a:r>
            <a:br>
              <a:rPr lang="en-US" sz="8800" dirty="0"/>
            </a:br>
            <a:r>
              <a:rPr lang="en-US" sz="8800" dirty="0"/>
              <a:t>ICC Standards and Guidelines</a:t>
            </a:r>
            <a:br>
              <a:rPr lang="en-US" sz="8800" dirty="0"/>
            </a:br>
            <a:r>
              <a:rPr lang="en-US" sz="6600" dirty="0"/>
              <a:t>Where we are at today and where we are going.</a:t>
            </a:r>
            <a:br>
              <a:rPr lang="en-US" dirty="0"/>
            </a:br>
            <a:endParaRPr lang="en-US" dirty="0"/>
          </a:p>
        </p:txBody>
      </p:sp>
      <p:sp>
        <p:nvSpPr>
          <p:cNvPr id="6" name="Subtitle 5">
            <a:extLst>
              <a:ext uri="{FF2B5EF4-FFF2-40B4-BE49-F238E27FC236}">
                <a16:creationId xmlns:a16="http://schemas.microsoft.com/office/drawing/2014/main" id="{36EBB617-BCB4-3B42-9DF0-CEC35038C053}"/>
              </a:ext>
            </a:extLst>
          </p:cNvPr>
          <p:cNvSpPr>
            <a:spLocks noGrp="1"/>
          </p:cNvSpPr>
          <p:nvPr>
            <p:ph type="subTitle" idx="1"/>
          </p:nvPr>
        </p:nvSpPr>
        <p:spPr/>
        <p:txBody>
          <a:bodyPr/>
          <a:lstStyle/>
          <a:p>
            <a:r>
              <a:rPr lang="en-US" dirty="0"/>
              <a:t>Karl W. Aittaniemi, P.E.</a:t>
            </a:r>
          </a:p>
        </p:txBody>
      </p:sp>
    </p:spTree>
    <p:extLst>
      <p:ext uri="{BB962C8B-B14F-4D97-AF65-F5344CB8AC3E}">
        <p14:creationId xmlns:p14="http://schemas.microsoft.com/office/powerpoint/2010/main" val="10245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300 Bleachers, Folding and Telescopic Seating and Grandstands- 2017</a:t>
            </a:r>
            <a:endParaRPr lang="en-US" sz="3200" b="1" dirty="0"/>
          </a:p>
          <a:p>
            <a:pPr marL="685800" indent="-685800">
              <a:buFont typeface="Arial" panose="020B0604020202020204" pitchFamily="34" charset="0"/>
              <a:buChar char="•"/>
            </a:pPr>
            <a:r>
              <a:rPr lang="en-US" sz="5400" dirty="0"/>
              <a:t>To provide technical criteria associated with bleacher seating. </a:t>
            </a:r>
          </a:p>
          <a:p>
            <a:pPr marL="685800" indent="-685800">
              <a:buFont typeface="Arial" panose="020B0604020202020204" pitchFamily="34" charset="0"/>
              <a:buChar char="•"/>
            </a:pPr>
            <a:r>
              <a:rPr lang="en-US" sz="5400" dirty="0"/>
              <a:t>It addresses new and existing installations of all types of bleacher seating including fixed and folding bleachers intended for indoor, outdoor, temporary and permanent use. </a:t>
            </a:r>
          </a:p>
          <a:p>
            <a:pPr marL="685800" indent="-685800">
              <a:buFont typeface="Arial" panose="020B0604020202020204" pitchFamily="34" charset="0"/>
              <a:buChar char="•"/>
            </a:pPr>
            <a:r>
              <a:rPr lang="en-US" sz="5400" dirty="0"/>
              <a:t>This Standard is intended to coordinate with the means of egress systems in the building codes</a:t>
            </a:r>
            <a:r>
              <a:rPr lang="en-US" sz="2400" dirty="0"/>
              <a:t>.</a:t>
            </a:r>
          </a:p>
          <a:p>
            <a:pPr marL="685800" indent="-685800">
              <a:buFont typeface="Arial" panose="020B0604020202020204" pitchFamily="34" charset="0"/>
              <a:buChar char="•"/>
            </a:pPr>
            <a:r>
              <a:rPr lang="en-US" sz="5400" dirty="0"/>
              <a:t>Revision cycle has opened. Applications for the committee have been received for consideration by the ICC BODs.</a:t>
            </a:r>
          </a:p>
          <a:p>
            <a:endParaRPr lang="en-US" dirty="0"/>
          </a:p>
        </p:txBody>
      </p:sp>
      <p:pic>
        <p:nvPicPr>
          <p:cNvPr id="6" name="Picture Placeholder 5" descr="A picture containing text&#10;&#10;Description automatically generated">
            <a:extLst>
              <a:ext uri="{FF2B5EF4-FFF2-40B4-BE49-F238E27FC236}">
                <a16:creationId xmlns:a16="http://schemas.microsoft.com/office/drawing/2014/main" id="{7BAF8C3C-E5E3-4525-9575-D6576B4BFBB3}"/>
              </a:ext>
            </a:extLst>
          </p:cNvPr>
          <p:cNvPicPr>
            <a:picLocks noGrp="1" noChangeAspect="1"/>
          </p:cNvPicPr>
          <p:nvPr>
            <p:ph type="pic" sz="quarter" idx="10"/>
          </p:nvPr>
        </p:nvPicPr>
        <p:blipFill>
          <a:blip r:embed="rId2"/>
          <a:srcRect t="14233" b="14233"/>
          <a:stretch>
            <a:fillRect/>
          </a:stretch>
        </p:blipFill>
        <p:spPr>
          <a:xfrm>
            <a:off x="1417320" y="445770"/>
            <a:ext cx="2788920" cy="3211830"/>
          </a:xfrm>
        </p:spPr>
      </p:pic>
    </p:spTree>
    <p:extLst>
      <p:ext uri="{BB962C8B-B14F-4D97-AF65-F5344CB8AC3E}">
        <p14:creationId xmlns:p14="http://schemas.microsoft.com/office/powerpoint/2010/main" val="218789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7200" b="1" dirty="0"/>
              <a:t>ICC 400 Design and Construction of Log Structures-2017</a:t>
            </a:r>
          </a:p>
          <a:p>
            <a:pPr marL="685800" indent="-685800">
              <a:buFont typeface="Arial" panose="020B0604020202020204" pitchFamily="34" charset="0"/>
              <a:buChar char="•"/>
            </a:pPr>
            <a:r>
              <a:rPr lang="en-US" sz="5400" dirty="0"/>
              <a:t>Provide the minimum design requirements for new log structures or portions of buildings using logs.</a:t>
            </a:r>
          </a:p>
          <a:p>
            <a:pPr marL="685800" indent="-685800">
              <a:buFont typeface="Arial" panose="020B0604020202020204" pitchFamily="34" charset="0"/>
              <a:buChar char="•"/>
            </a:pPr>
            <a:r>
              <a:rPr lang="en-US" sz="5400" dirty="0"/>
              <a:t>Types of logs – unsawn, sawn, milled and glue-lam.</a:t>
            </a:r>
          </a:p>
          <a:p>
            <a:pPr marL="685800" indent="-685800">
              <a:buFont typeface="Arial" panose="020B0604020202020204" pitchFamily="34" charset="0"/>
              <a:buChar char="•"/>
            </a:pPr>
            <a:r>
              <a:rPr lang="en-US" sz="5400" dirty="0"/>
              <a:t>Including material qualifications, structural, thermal envelope and fire resistance provisions.</a:t>
            </a:r>
          </a:p>
          <a:p>
            <a:pPr marL="685800" indent="-685800">
              <a:buFont typeface="Arial" panose="020B0604020202020204" pitchFamily="34" charset="0"/>
              <a:buChar char="•"/>
            </a:pPr>
            <a:r>
              <a:rPr lang="en-US" sz="5400" dirty="0"/>
              <a:t>Currently in the revision cycle.  2017 edition with committee revisions will be posted for ANSI public review period in late April 2021. </a:t>
            </a:r>
          </a:p>
          <a:p>
            <a:endParaRPr lang="en-US" dirty="0"/>
          </a:p>
        </p:txBody>
      </p:sp>
      <p:pic>
        <p:nvPicPr>
          <p:cNvPr id="5" name="Picture Placeholder 4" descr="A picture containing calendar&#10;&#10;Description automatically generated">
            <a:extLst>
              <a:ext uri="{FF2B5EF4-FFF2-40B4-BE49-F238E27FC236}">
                <a16:creationId xmlns:a16="http://schemas.microsoft.com/office/drawing/2014/main" id="{88D0351E-50AB-4D3D-9FD8-C224454CE734}"/>
              </a:ext>
            </a:extLst>
          </p:cNvPr>
          <p:cNvPicPr>
            <a:picLocks noGrp="1" noChangeAspect="1"/>
          </p:cNvPicPr>
          <p:nvPr>
            <p:ph type="pic" sz="quarter" idx="10"/>
          </p:nvPr>
        </p:nvPicPr>
        <p:blipFill>
          <a:blip r:embed="rId2"/>
          <a:srcRect t="14322" b="14322"/>
          <a:stretch>
            <a:fillRect/>
          </a:stretch>
        </p:blipFill>
        <p:spPr>
          <a:xfrm>
            <a:off x="1257300" y="742950"/>
            <a:ext cx="3056052" cy="3371850"/>
          </a:xfrm>
        </p:spPr>
      </p:pic>
    </p:spTree>
    <p:extLst>
      <p:ext uri="{BB962C8B-B14F-4D97-AF65-F5344CB8AC3E}">
        <p14:creationId xmlns:p14="http://schemas.microsoft.com/office/powerpoint/2010/main" val="16201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7200" b="1" dirty="0"/>
              <a:t>ICC 500 Design and Construction of Storm Shelters - 2020</a:t>
            </a:r>
          </a:p>
          <a:p>
            <a:pPr marL="57150" indent="0">
              <a:buNone/>
            </a:pPr>
            <a:r>
              <a:rPr lang="en-US" dirty="0"/>
              <a:t>Published jointly ICC &amp; the National Storm Shelter Association (NSSA) </a:t>
            </a:r>
          </a:p>
          <a:p>
            <a:pPr lvl="1"/>
            <a:r>
              <a:rPr lang="en-US" sz="4400" dirty="0"/>
              <a:t>Provides minimum design and construction requirements for storm shelters for safe refuge from storms that produce high winds, hurricanes, and tornadoes. </a:t>
            </a:r>
          </a:p>
          <a:p>
            <a:pPr lvl="1"/>
            <a:r>
              <a:rPr lang="en-US" sz="4400" dirty="0"/>
              <a:t>Provides design requirements for the main wind resisting structural system and components and cladding of these shelters.</a:t>
            </a:r>
          </a:p>
          <a:p>
            <a:pPr lvl="1"/>
            <a:r>
              <a:rPr lang="en-US" sz="4400" dirty="0"/>
              <a:t>Provides basic occupant life safety and health requirements including means of egress, lighting, sanitation, ventilation, fire safety, and minimum required floor space for occupants.</a:t>
            </a:r>
          </a:p>
          <a:p>
            <a:pPr lvl="1"/>
            <a:r>
              <a:rPr lang="en-US" sz="4400" dirty="0"/>
              <a:t>Just completed the current 2020 edition in Nov 2020. Committee is on continuous maintenance.</a:t>
            </a:r>
          </a:p>
          <a:p>
            <a:endParaRPr lang="en-US" dirty="0"/>
          </a:p>
        </p:txBody>
      </p:sp>
      <p:pic>
        <p:nvPicPr>
          <p:cNvPr id="6" name="Picture Placeholder 5" descr="A picture containing text&#10;&#10;Description automatically generated">
            <a:extLst>
              <a:ext uri="{FF2B5EF4-FFF2-40B4-BE49-F238E27FC236}">
                <a16:creationId xmlns:a16="http://schemas.microsoft.com/office/drawing/2014/main" id="{BF1F0221-04D8-4AC0-93E4-C1E84F9DC000}"/>
              </a:ext>
            </a:extLst>
          </p:cNvPr>
          <p:cNvPicPr>
            <a:picLocks noGrp="1" noChangeAspect="1"/>
          </p:cNvPicPr>
          <p:nvPr>
            <p:ph type="pic" sz="quarter" idx="10"/>
          </p:nvPr>
        </p:nvPicPr>
        <p:blipFill rotWithShape="1">
          <a:blip r:embed="rId2"/>
          <a:srcRect t="3810" r="23636" b="3810"/>
          <a:stretch/>
        </p:blipFill>
        <p:spPr>
          <a:xfrm>
            <a:off x="1371600" y="697230"/>
            <a:ext cx="2880360" cy="3484517"/>
          </a:xfrm>
        </p:spPr>
      </p:pic>
    </p:spTree>
    <p:extLst>
      <p:ext uri="{BB962C8B-B14F-4D97-AF65-F5344CB8AC3E}">
        <p14:creationId xmlns:p14="http://schemas.microsoft.com/office/powerpoint/2010/main" val="380841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fontScale="92500" lnSpcReduction="20000"/>
          </a:bodyPr>
          <a:lstStyle/>
          <a:p>
            <a:r>
              <a:rPr lang="en-US" sz="6600" b="1" dirty="0"/>
              <a:t>ICC 600 Residential Construction in High-Wind Regions – 2020</a:t>
            </a:r>
          </a:p>
          <a:p>
            <a:pPr marL="857250" indent="-857250">
              <a:buFont typeface="Arial" panose="020B0604020202020204" pitchFamily="34" charset="0"/>
              <a:buChar char="•"/>
            </a:pPr>
            <a:r>
              <a:rPr lang="en-US" sz="6000" dirty="0"/>
              <a:t>Prescriptive methods to provide wind resistant designs and construction details for residential buildings sited in high- wind regions where design wind speeds are 120 to 180 mph. </a:t>
            </a:r>
          </a:p>
          <a:p>
            <a:pPr marL="857250" indent="-857250">
              <a:buFont typeface="Arial" panose="020B0604020202020204" pitchFamily="34" charset="0"/>
              <a:buChar char="•"/>
            </a:pPr>
            <a:r>
              <a:rPr lang="en-US" sz="6000" dirty="0"/>
              <a:t>Improve building resiliency by improving structural integrity and envelope performance</a:t>
            </a:r>
            <a:r>
              <a:rPr lang="en-US" dirty="0"/>
              <a:t>.</a:t>
            </a:r>
          </a:p>
          <a:p>
            <a:pPr marL="857250" indent="-857250">
              <a:buFont typeface="Arial" panose="020B0604020202020204" pitchFamily="34" charset="0"/>
              <a:buChar char="•"/>
            </a:pPr>
            <a:r>
              <a:rPr lang="en-US" sz="6000" dirty="0"/>
              <a:t>Just completed current 2020 edition in Nov 2020.</a:t>
            </a:r>
          </a:p>
          <a:p>
            <a:pPr marL="857250" indent="-857250">
              <a:buFont typeface="Arial" panose="020B0604020202020204" pitchFamily="34" charset="0"/>
              <a:buChar char="•"/>
            </a:pPr>
            <a:r>
              <a:rPr lang="en-US" sz="6000" dirty="0"/>
              <a:t>Suite of hazard mitigation standards to be developed:</a:t>
            </a:r>
          </a:p>
          <a:p>
            <a:pPr marL="0" indent="0">
              <a:buNone/>
            </a:pPr>
            <a:endParaRPr lang="en-US" sz="4000" dirty="0"/>
          </a:p>
          <a:p>
            <a:pPr marL="0" marR="0" indent="0">
              <a:spcBef>
                <a:spcPts val="0"/>
              </a:spcBef>
              <a:spcAft>
                <a:spcPts val="0"/>
              </a:spcAft>
              <a:buNone/>
            </a:pPr>
            <a:r>
              <a:rPr lang="en-US" sz="4200" i="1" dirty="0">
                <a:effectLst/>
                <a:latin typeface="Arial" panose="020B0604020202020204" pitchFamily="34" charset="0"/>
                <a:ea typeface="Calibri" panose="020F0502020204030204" pitchFamily="34" charset="0"/>
              </a:rPr>
              <a:t>ICC 605 - S</a:t>
            </a:r>
            <a:r>
              <a:rPr lang="en-US" sz="4200" i="1" dirty="0">
                <a:effectLst/>
                <a:latin typeface="Arial" panose="020B0604020202020204" pitchFamily="34" charset="0"/>
                <a:ea typeface="Times New Roman" panose="02020603050405020304" pitchFamily="18" charset="0"/>
              </a:rPr>
              <a:t>tandard for Residential Construction in Regions with Wildfire Hazard </a:t>
            </a:r>
            <a:endParaRPr lang="en-US" sz="4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200" i="1" dirty="0">
                <a:effectLst/>
                <a:latin typeface="Arial" panose="020B0604020202020204" pitchFamily="34" charset="0"/>
                <a:ea typeface="Calibri" panose="020F0502020204030204" pitchFamily="34" charset="0"/>
              </a:rPr>
              <a:t>ICC 610 - </a:t>
            </a:r>
            <a:r>
              <a:rPr lang="en-US" sz="4200" i="1" dirty="0">
                <a:effectLst/>
                <a:latin typeface="Arial" panose="020B0604020202020204" pitchFamily="34" charset="0"/>
                <a:ea typeface="Times New Roman" panose="02020603050405020304" pitchFamily="18" charset="0"/>
              </a:rPr>
              <a:t>Standard for Residential Construction in Regions with Seismic Hazard </a:t>
            </a:r>
            <a:endParaRPr lang="en-US" sz="4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200" i="1" dirty="0">
                <a:effectLst/>
                <a:latin typeface="Arial" panose="020B0604020202020204" pitchFamily="34" charset="0"/>
                <a:ea typeface="Calibri" panose="020F0502020204030204" pitchFamily="34" charset="0"/>
              </a:rPr>
              <a:t>ICC 615</a:t>
            </a:r>
            <a:r>
              <a:rPr lang="en-US" sz="4200" i="1" dirty="0">
                <a:effectLst/>
                <a:latin typeface="Arial" panose="020B0604020202020204" pitchFamily="34" charset="0"/>
                <a:ea typeface="Times New Roman" panose="02020603050405020304" pitchFamily="18" charset="0"/>
              </a:rPr>
              <a:t> - Standard for Residential Construction in Regions with Tsunami Hazard</a:t>
            </a:r>
            <a:endParaRPr lang="en-US" sz="4200" dirty="0"/>
          </a:p>
        </p:txBody>
      </p:sp>
      <p:pic>
        <p:nvPicPr>
          <p:cNvPr id="5" name="Picture Placeholder 4" descr="Graphical user interface, website&#10;&#10;Description automatically generated">
            <a:extLst>
              <a:ext uri="{FF2B5EF4-FFF2-40B4-BE49-F238E27FC236}">
                <a16:creationId xmlns:a16="http://schemas.microsoft.com/office/drawing/2014/main" id="{8FBD5500-5BB9-4581-BAD7-3946B380A26C}"/>
              </a:ext>
            </a:extLst>
          </p:cNvPr>
          <p:cNvPicPr>
            <a:picLocks noGrp="1" noChangeAspect="1"/>
          </p:cNvPicPr>
          <p:nvPr>
            <p:ph type="pic" sz="quarter" idx="10"/>
          </p:nvPr>
        </p:nvPicPr>
        <p:blipFill rotWithShape="1">
          <a:blip r:embed="rId2"/>
          <a:srcRect t="3810" r="22857" b="3810"/>
          <a:stretch/>
        </p:blipFill>
        <p:spPr>
          <a:xfrm>
            <a:off x="1303020" y="811530"/>
            <a:ext cx="2971800" cy="3558823"/>
          </a:xfrm>
        </p:spPr>
      </p:pic>
    </p:spTree>
    <p:extLst>
      <p:ext uri="{BB962C8B-B14F-4D97-AF65-F5344CB8AC3E}">
        <p14:creationId xmlns:p14="http://schemas.microsoft.com/office/powerpoint/2010/main" val="283120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700 National Green Building Standard -2015</a:t>
            </a:r>
          </a:p>
          <a:p>
            <a:pPr marL="0" indent="0">
              <a:buNone/>
            </a:pPr>
            <a:r>
              <a:rPr lang="en-US" sz="5400" dirty="0"/>
              <a:t>Published jointly by ICC and American Society of Heating, Refrigerating and Air-Conditioning Engineers (ASHRAE)</a:t>
            </a:r>
          </a:p>
          <a:p>
            <a:pPr marL="457200" indent="-457200">
              <a:buFont typeface="Arial" panose="020B0604020202020204" pitchFamily="34" charset="0"/>
              <a:buChar char="•"/>
            </a:pPr>
            <a:r>
              <a:rPr lang="en-US" sz="4800" dirty="0"/>
              <a:t>Outlines a variety of green practices that can be incorporated into single-family homes and multifamily buildings, as well as hotels, dormitories and land developments. </a:t>
            </a:r>
          </a:p>
          <a:p>
            <a:pPr marL="457200" indent="-457200">
              <a:buFont typeface="Arial" panose="020B0604020202020204" pitchFamily="34" charset="0"/>
              <a:buChar char="•"/>
            </a:pPr>
            <a:r>
              <a:rPr lang="en-US" sz="4800" dirty="0"/>
              <a:t>New construction, renovations and additions.</a:t>
            </a:r>
          </a:p>
          <a:p>
            <a:pPr marL="457200" indent="-457200">
              <a:buFont typeface="Arial" panose="020B0604020202020204" pitchFamily="34" charset="0"/>
              <a:buChar char="•"/>
            </a:pPr>
            <a:r>
              <a:rPr lang="en-US" sz="4800" dirty="0"/>
              <a:t> Including site and lot design, preparation and development; resource, energy and water efficiency; indoor environmental quality; and operation, maintenance and building owner education.</a:t>
            </a:r>
          </a:p>
          <a:p>
            <a:pPr marL="457200" indent="-457200">
              <a:buFont typeface="Arial" panose="020B0604020202020204" pitchFamily="34" charset="0"/>
              <a:buChar char="•"/>
            </a:pPr>
            <a:r>
              <a:rPr lang="en-US" sz="4800" dirty="0"/>
              <a:t> Four levels—Bronze, Silver, Gold and Emerald</a:t>
            </a:r>
          </a:p>
        </p:txBody>
      </p:sp>
      <p:pic>
        <p:nvPicPr>
          <p:cNvPr id="6" name="Picture Placeholder 5" descr="A picture containing text, sign&#10;&#10;Description automatically generated">
            <a:extLst>
              <a:ext uri="{FF2B5EF4-FFF2-40B4-BE49-F238E27FC236}">
                <a16:creationId xmlns:a16="http://schemas.microsoft.com/office/drawing/2014/main" id="{BF1C58D9-6CAD-4664-81F1-62AA98A66FC1}"/>
              </a:ext>
            </a:extLst>
          </p:cNvPr>
          <p:cNvPicPr>
            <a:picLocks noGrp="1" noChangeAspect="1"/>
          </p:cNvPicPr>
          <p:nvPr>
            <p:ph type="pic" sz="quarter" idx="10"/>
          </p:nvPr>
        </p:nvPicPr>
        <p:blipFill>
          <a:blip r:embed="rId2"/>
          <a:srcRect t="13914" b="13914"/>
          <a:stretch>
            <a:fillRect/>
          </a:stretch>
        </p:blipFill>
        <p:spPr>
          <a:xfrm>
            <a:off x="1257300" y="788670"/>
            <a:ext cx="3086100" cy="3463290"/>
          </a:xfrm>
        </p:spPr>
      </p:pic>
    </p:spTree>
    <p:extLst>
      <p:ext uri="{BB962C8B-B14F-4D97-AF65-F5344CB8AC3E}">
        <p14:creationId xmlns:p14="http://schemas.microsoft.com/office/powerpoint/2010/main" val="429485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802 Landscape Irrigation Sprinkler and Emitter Standard -2020</a:t>
            </a:r>
          </a:p>
          <a:p>
            <a:r>
              <a:rPr lang="en-US" sz="5400" dirty="0"/>
              <a:t>Published jointly with American Society of Agricultural and Biological Engineers (ASABE)</a:t>
            </a:r>
          </a:p>
          <a:p>
            <a:r>
              <a:rPr lang="en-US" sz="5400" dirty="0"/>
              <a:t>Intent: </a:t>
            </a:r>
          </a:p>
          <a:p>
            <a:pPr marL="685800" indent="-685800">
              <a:buFont typeface="Arial" panose="020B0604020202020204" pitchFamily="34" charset="0"/>
              <a:buChar char="•"/>
            </a:pPr>
            <a:r>
              <a:rPr lang="en-US" sz="5400" dirty="0"/>
              <a:t>To address the design, features, performance and testing of sprinklers, bubblers and emitters used in landscape irrigation systems. </a:t>
            </a:r>
          </a:p>
          <a:p>
            <a:pPr marL="685800" indent="-685800">
              <a:buFont typeface="Arial" panose="020B0604020202020204" pitchFamily="34" charset="0"/>
              <a:buChar char="•"/>
            </a:pPr>
            <a:r>
              <a:rPr lang="en-US" sz="5400" dirty="0"/>
              <a:t>Just completed current 2020 edition in Nov 2020.</a:t>
            </a:r>
          </a:p>
        </p:txBody>
      </p:sp>
      <p:pic>
        <p:nvPicPr>
          <p:cNvPr id="5" name="Picture Placeholder 4" descr="A picture containing text, grass, outdoor, sign&#10;&#10;Description automatically generated">
            <a:extLst>
              <a:ext uri="{FF2B5EF4-FFF2-40B4-BE49-F238E27FC236}">
                <a16:creationId xmlns:a16="http://schemas.microsoft.com/office/drawing/2014/main" id="{B349FD50-FF68-43A2-8855-EE07155C2284}"/>
              </a:ext>
            </a:extLst>
          </p:cNvPr>
          <p:cNvPicPr>
            <a:picLocks noGrp="1" noChangeAspect="1"/>
          </p:cNvPicPr>
          <p:nvPr>
            <p:ph type="pic" sz="quarter" idx="10"/>
          </p:nvPr>
        </p:nvPicPr>
        <p:blipFill rotWithShape="1">
          <a:blip r:embed="rId2"/>
          <a:srcRect t="3810" r="22857" b="3810"/>
          <a:stretch/>
        </p:blipFill>
        <p:spPr>
          <a:xfrm>
            <a:off x="1234440" y="857250"/>
            <a:ext cx="3063829" cy="3669030"/>
          </a:xfrm>
        </p:spPr>
      </p:pic>
    </p:spTree>
    <p:extLst>
      <p:ext uri="{BB962C8B-B14F-4D97-AF65-F5344CB8AC3E}">
        <p14:creationId xmlns:p14="http://schemas.microsoft.com/office/powerpoint/2010/main" val="54066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900 Solar Thermal System Standard -2020</a:t>
            </a:r>
          </a:p>
          <a:p>
            <a:pPr marL="0" indent="0">
              <a:buNone/>
            </a:pPr>
            <a:r>
              <a:rPr lang="en-US" sz="4800" dirty="0"/>
              <a:t>Published jointly with Solar Rating &amp; Certification Corp. (SRCC)</a:t>
            </a:r>
          </a:p>
          <a:p>
            <a:pPr marL="457200" indent="-457200">
              <a:buFont typeface="Arial" panose="020B0604020202020204" pitchFamily="34" charset="0"/>
              <a:buChar char="•"/>
            </a:pPr>
            <a:r>
              <a:rPr lang="en-US" sz="4400" dirty="0">
                <a:effectLst/>
                <a:ea typeface="Times New Roman" panose="02020603050405020304" pitchFamily="18" charset="0"/>
              </a:rPr>
              <a:t>Establishes minimum requirements for the system design, performance evaluation and installation instructions of solar water heating systems. A methodology for rating the performance of solar water heating systems based on performance projections and solar collector test data for residential and commercial solar water heating systems intended for use within swimming pool heating, building space heating, building space cooling and/or water heating systems.</a:t>
            </a:r>
            <a:r>
              <a:rPr lang="en-US" sz="4400" dirty="0">
                <a:solidFill>
                  <a:srgbClr val="FF0000"/>
                </a:solidFill>
              </a:rPr>
              <a:t> </a:t>
            </a:r>
          </a:p>
          <a:p>
            <a:pPr marL="457200" indent="-457200">
              <a:buFont typeface="Arial" panose="020B0604020202020204" pitchFamily="34" charset="0"/>
              <a:buChar char="•"/>
            </a:pPr>
            <a:r>
              <a:rPr lang="en-US" sz="4400" dirty="0"/>
              <a:t>Just completed current 2020 edition in Nov 2020.</a:t>
            </a:r>
          </a:p>
          <a:p>
            <a:pPr marL="457200" indent="-457200">
              <a:buFont typeface="Arial" panose="020B0604020202020204" pitchFamily="34" charset="0"/>
              <a:buChar char="•"/>
            </a:pPr>
            <a:r>
              <a:rPr lang="en-US" sz="4400" dirty="0"/>
              <a:t>Suite of solar-thermal standards:</a:t>
            </a:r>
          </a:p>
          <a:p>
            <a:pPr marL="0" indent="0">
              <a:buNone/>
            </a:pPr>
            <a:r>
              <a:rPr lang="en-US" sz="4400" dirty="0"/>
              <a:t>	</a:t>
            </a:r>
            <a:r>
              <a:rPr lang="en-US" sz="4400" i="1" dirty="0"/>
              <a:t>ICC 901, 902 and new 903</a:t>
            </a:r>
          </a:p>
        </p:txBody>
      </p:sp>
      <p:pic>
        <p:nvPicPr>
          <p:cNvPr id="6" name="Picture Placeholder 5" descr="Graphical user interface&#10;&#10;Description automatically generated with low confidence">
            <a:extLst>
              <a:ext uri="{FF2B5EF4-FFF2-40B4-BE49-F238E27FC236}">
                <a16:creationId xmlns:a16="http://schemas.microsoft.com/office/drawing/2014/main" id="{A61613ED-FF85-4CE9-82FF-03C11F631EEB}"/>
              </a:ext>
            </a:extLst>
          </p:cNvPr>
          <p:cNvPicPr>
            <a:picLocks noGrp="1" noChangeAspect="1"/>
          </p:cNvPicPr>
          <p:nvPr>
            <p:ph type="pic" sz="quarter" idx="10"/>
          </p:nvPr>
        </p:nvPicPr>
        <p:blipFill rotWithShape="1">
          <a:blip r:embed="rId2"/>
          <a:srcRect t="3810" r="22666" b="3810"/>
          <a:stretch/>
        </p:blipFill>
        <p:spPr>
          <a:xfrm>
            <a:off x="1211580" y="765810"/>
            <a:ext cx="3147940" cy="3760470"/>
          </a:xfrm>
        </p:spPr>
      </p:pic>
    </p:spTree>
    <p:extLst>
      <p:ext uri="{BB962C8B-B14F-4D97-AF65-F5344CB8AC3E}">
        <p14:creationId xmlns:p14="http://schemas.microsoft.com/office/powerpoint/2010/main" val="418142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1100 Standard for Spray-applied Polyurethane Foam Plastic Insulation-2019</a:t>
            </a:r>
          </a:p>
          <a:p>
            <a:pPr marL="857250" indent="-857250">
              <a:buFont typeface="Arial" panose="020B0604020202020204" pitchFamily="34" charset="0"/>
              <a:buChar char="•"/>
            </a:pPr>
            <a:r>
              <a:rPr lang="en-US" sz="6000" dirty="0">
                <a:effectLst/>
                <a:ea typeface="Times New Roman" panose="02020603050405020304" pitchFamily="18" charset="0"/>
              </a:rPr>
              <a:t>Basic installation requirements and establishes minimum physical property and performance requirements for </a:t>
            </a:r>
            <a:r>
              <a:rPr lang="en-US" sz="6000" dirty="0"/>
              <a:t>spray-applied polyurethane foam plastic thermal insulation to demonstrate compliance with the intent of model building codes. </a:t>
            </a:r>
          </a:p>
        </p:txBody>
      </p:sp>
      <p:pic>
        <p:nvPicPr>
          <p:cNvPr id="5" name="Picture Placeholder 4" descr="Text&#10;&#10;Description automatically generated">
            <a:extLst>
              <a:ext uri="{FF2B5EF4-FFF2-40B4-BE49-F238E27FC236}">
                <a16:creationId xmlns:a16="http://schemas.microsoft.com/office/drawing/2014/main" id="{B04810CE-6655-4C32-8919-D5E55BE82993}"/>
              </a:ext>
            </a:extLst>
          </p:cNvPr>
          <p:cNvPicPr>
            <a:picLocks noGrp="1" noChangeAspect="1"/>
          </p:cNvPicPr>
          <p:nvPr>
            <p:ph type="pic" sz="quarter" idx="10"/>
          </p:nvPr>
        </p:nvPicPr>
        <p:blipFill rotWithShape="1">
          <a:blip r:embed="rId2"/>
          <a:srcRect t="3810" r="22857" b="3810"/>
          <a:stretch/>
        </p:blipFill>
        <p:spPr>
          <a:xfrm>
            <a:off x="1120140" y="902970"/>
            <a:ext cx="3311990" cy="3966210"/>
          </a:xfrm>
        </p:spPr>
      </p:pic>
    </p:spTree>
    <p:extLst>
      <p:ext uri="{BB962C8B-B14F-4D97-AF65-F5344CB8AC3E}">
        <p14:creationId xmlns:p14="http://schemas.microsoft.com/office/powerpoint/2010/main" val="352682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normAutofit/>
          </a:bodyPr>
          <a:lstStyle/>
          <a:p>
            <a:pPr marL="685800" indent="-685800">
              <a:buFont typeface="Arial" panose="020B0604020202020204" pitchFamily="34" charset="0"/>
              <a:buChar char="•"/>
            </a:pPr>
            <a:r>
              <a:rPr lang="en-US" sz="5400" dirty="0">
                <a:effectLst/>
                <a:ea typeface="Calibri" panose="020F0502020204030204" pitchFamily="34" charset="0"/>
                <a:cs typeface="Times New Roman" panose="02020603050405020304" pitchFamily="18" charset="0"/>
              </a:rPr>
              <a:t>Under development</a:t>
            </a:r>
            <a:r>
              <a:rPr lang="en-US" sz="5400" dirty="0"/>
              <a:t>. </a:t>
            </a:r>
          </a:p>
          <a:p>
            <a:pPr marL="685800" indent="-685800">
              <a:buFont typeface="Arial" panose="020B0604020202020204" pitchFamily="34" charset="0"/>
              <a:buChar char="•"/>
            </a:pPr>
            <a:r>
              <a:rPr lang="en-US" sz="5400" dirty="0">
                <a:effectLst/>
                <a:ea typeface="Calibri" panose="020F0502020204030204" pitchFamily="34" charset="0"/>
              </a:rPr>
              <a:t>Addresses challenges for the inspection and regulatory compliance of off-site construction.  </a:t>
            </a:r>
          </a:p>
          <a:p>
            <a:pPr marL="685800" indent="-685800">
              <a:buFont typeface="Arial" panose="020B0604020202020204" pitchFamily="34" charset="0"/>
              <a:buChar char="•"/>
            </a:pPr>
            <a:r>
              <a:rPr lang="en-US" sz="5400" dirty="0">
                <a:effectLst/>
                <a:ea typeface="Times New Roman" panose="02020603050405020304" pitchFamily="18" charset="0"/>
              </a:rPr>
              <a:t>ICC 1200 applies to planning, design, fabrication and assembly of off-site construction.  </a:t>
            </a:r>
          </a:p>
          <a:p>
            <a:pPr marL="685800" indent="-685800">
              <a:buFont typeface="Arial" panose="020B0604020202020204" pitchFamily="34" charset="0"/>
              <a:buChar char="•"/>
            </a:pPr>
            <a:r>
              <a:rPr lang="en-US" sz="5400" dirty="0">
                <a:ea typeface="Times New Roman" panose="02020603050405020304" pitchFamily="18" charset="0"/>
              </a:rPr>
              <a:t>ICC 1205 </a:t>
            </a:r>
            <a:r>
              <a:rPr lang="en-US" sz="5400" dirty="0">
                <a:effectLst/>
                <a:ea typeface="Times New Roman" panose="02020603050405020304" pitchFamily="18" charset="0"/>
              </a:rPr>
              <a:t>applies to </a:t>
            </a:r>
            <a:r>
              <a:rPr lang="en-US" sz="5400" dirty="0">
                <a:ea typeface="Calibri" panose="020F0502020204030204" pitchFamily="34" charset="0"/>
              </a:rPr>
              <a:t>Inspection and Regulatory Compliance.</a:t>
            </a:r>
          </a:p>
          <a:p>
            <a:pPr marL="685800" indent="-685800">
              <a:buFont typeface="Arial" panose="020B0604020202020204" pitchFamily="34" charset="0"/>
              <a:buChar char="•"/>
            </a:pPr>
            <a:r>
              <a:rPr lang="en-US" sz="5400" dirty="0"/>
              <a:t>ICC 1210 project initiated for </a:t>
            </a:r>
            <a:r>
              <a:rPr lang="en-US" sz="5400" dirty="0">
                <a:effectLst/>
                <a:ea typeface="Times New Roman" panose="02020603050405020304" pitchFamily="18" charset="0"/>
              </a:rPr>
              <a:t>Mechanical, Electrical, Plumbing Systems, Energy Efficiency and Water Conservation in Off-site Construction </a:t>
            </a:r>
            <a:r>
              <a:rPr lang="en-US" sz="5400" dirty="0"/>
              <a:t> </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normAutofit fontScale="90000"/>
          </a:bodyPr>
          <a:lstStyle/>
          <a:p>
            <a:r>
              <a:rPr lang="en-US" sz="7300" b="1" dirty="0">
                <a:latin typeface="+mn-lt"/>
              </a:rPr>
              <a:t>New ICC 1200 &amp; 1205 </a:t>
            </a:r>
            <a:r>
              <a:rPr lang="en-US" sz="7300" b="1" dirty="0">
                <a:effectLst/>
                <a:latin typeface="+mn-lt"/>
                <a:ea typeface="Calibri" panose="020F0502020204030204" pitchFamily="34" charset="0"/>
                <a:cs typeface="Times New Roman" panose="02020603050405020304" pitchFamily="18" charset="0"/>
              </a:rPr>
              <a:t>Standards for Off-Site Construction</a:t>
            </a:r>
            <a:br>
              <a:rPr lang="en-US" sz="8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95231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normAutofit fontScale="92500" lnSpcReduction="20000"/>
          </a:bodyPr>
          <a:lstStyle/>
          <a:p>
            <a:pPr marL="685800" indent="-685800">
              <a:buFont typeface="Arial" panose="020B0604020202020204" pitchFamily="34" charset="0"/>
              <a:buChar char="•"/>
            </a:pPr>
            <a:r>
              <a:rPr lang="en-US" sz="5400" dirty="0">
                <a:effectLst/>
                <a:ea typeface="Calibri" panose="020F0502020204030204" pitchFamily="34" charset="0"/>
                <a:cs typeface="Times New Roman" panose="02020603050405020304" pitchFamily="18" charset="0"/>
              </a:rPr>
              <a:t>Under development</a:t>
            </a:r>
            <a:r>
              <a:rPr lang="en-US" sz="5400" dirty="0"/>
              <a:t>. </a:t>
            </a:r>
          </a:p>
          <a:p>
            <a:pPr marL="685800" indent="-685800">
              <a:buFont typeface="Arial" panose="020B0604020202020204" pitchFamily="34" charset="0"/>
              <a:buChar char="•"/>
            </a:pPr>
            <a:r>
              <a:rPr lang="en-US" sz="5400" dirty="0">
                <a:effectLst/>
                <a:latin typeface="Calibri" panose="020F0502020204030204" pitchFamily="34" charset="0"/>
                <a:ea typeface="Times New Roman" panose="02020603050405020304" pitchFamily="18" charset="0"/>
              </a:rPr>
              <a:t>Provides a methodology for the identification, evaluation and retrofit of specific known vulnerabilities for one- and two-family wood light-frame residential buildings (including townhouses) up to 2 stories in height. Also included is the evaluation and retrofit of masonry chimneys attached to 3 story buildings. Development of the assessment and retrofit provisions are applicable to dwellings located in Seismic Design Categories B through E and will include the use of the best available seismic numerical modeling tools and engineering practices to assist in development of assessment methods and to identify retrofit criteria to best achieve targeted performance objectives. Use of the provisions are anticipated to improve earthquake performance but is not intended to prevent earthquake damage. </a:t>
            </a:r>
            <a:endParaRPr lang="en-US" sz="5400" dirty="0"/>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normAutofit fontScale="90000"/>
          </a:bodyPr>
          <a:lstStyle/>
          <a:p>
            <a:r>
              <a:rPr lang="en-US" sz="6000" b="1" dirty="0">
                <a:latin typeface="+mn-lt"/>
              </a:rPr>
              <a:t>New ICC 1300 </a:t>
            </a:r>
            <a:r>
              <a:rPr lang="en-US" sz="6000" b="1" dirty="0">
                <a:effectLst/>
                <a:latin typeface="+mn-lt"/>
                <a:ea typeface="Times New Roman" panose="02020603050405020304" pitchFamily="18" charset="0"/>
              </a:rPr>
              <a:t>Standard for the Vulnerability-Based Seismic Assessment and Retrofit of One- and Two-Family Dwellings</a:t>
            </a:r>
            <a:br>
              <a:rPr lang="en-US" sz="8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14096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CCD81B-D3C6-8C47-81A9-3D1BB4C6A675}"/>
              </a:ext>
            </a:extLst>
          </p:cNvPr>
          <p:cNvSpPr>
            <a:spLocks noGrp="1"/>
          </p:cNvSpPr>
          <p:nvPr>
            <p:ph idx="1"/>
          </p:nvPr>
        </p:nvSpPr>
        <p:spPr/>
        <p:txBody>
          <a:bodyPr>
            <a:normAutofit fontScale="92500" lnSpcReduction="10000"/>
          </a:bodyPr>
          <a:lstStyle/>
          <a:p>
            <a:r>
              <a:rPr lang="en-US" dirty="0">
                <a:effectLst/>
              </a:rPr>
              <a:t>Karl supervises the standards development staff in their roles supporting the development and support of ICC’s Codes and Standards since joining ICC in April 2018.</a:t>
            </a:r>
          </a:p>
          <a:p>
            <a:r>
              <a:rPr lang="en-US" dirty="0">
                <a:effectLst/>
              </a:rPr>
              <a:t>Karl holds a bachelor degree in Mechanical Engineering from Southern Illinois University – Carbondale in addition to an MBA from Worcester Polytechnic Institute, Worcester Massachusetts. He has a Certificate of Graduate Study in Fire Protection Engineering from Worcester Polytechnic Institute, Worcester, Massachusetts. He is a licensed professional engineer in several states.</a:t>
            </a:r>
          </a:p>
          <a:p>
            <a:endParaRPr lang="en-US" dirty="0"/>
          </a:p>
        </p:txBody>
      </p:sp>
      <p:pic>
        <p:nvPicPr>
          <p:cNvPr id="3" name="Picture Placeholder 2" descr="A person in a suit&#10;&#10;Description automatically generated with low confidence">
            <a:extLst>
              <a:ext uri="{FF2B5EF4-FFF2-40B4-BE49-F238E27FC236}">
                <a16:creationId xmlns:a16="http://schemas.microsoft.com/office/drawing/2014/main" id="{77101C46-5696-4DF0-AADD-BB1CC79EE378}"/>
              </a:ext>
            </a:extLst>
          </p:cNvPr>
          <p:cNvPicPr>
            <a:picLocks noGrp="1" noChangeAspect="1"/>
          </p:cNvPicPr>
          <p:nvPr>
            <p:ph type="pic" sz="quarter" idx="10"/>
          </p:nvPr>
        </p:nvPicPr>
        <p:blipFill>
          <a:blip r:embed="rId2"/>
          <a:srcRect l="6752" r="6752"/>
          <a:stretch>
            <a:fillRect/>
          </a:stretch>
        </p:blipFill>
        <p:spPr/>
      </p:pic>
      <p:sp>
        <p:nvSpPr>
          <p:cNvPr id="7" name="Text Placeholder 6">
            <a:extLst>
              <a:ext uri="{FF2B5EF4-FFF2-40B4-BE49-F238E27FC236}">
                <a16:creationId xmlns:a16="http://schemas.microsoft.com/office/drawing/2014/main" id="{CFF04EC5-81A4-FE46-AE73-CAF4809DF787}"/>
              </a:ext>
            </a:extLst>
          </p:cNvPr>
          <p:cNvSpPr>
            <a:spLocks noGrp="1"/>
          </p:cNvSpPr>
          <p:nvPr>
            <p:ph type="body" sz="quarter" idx="11"/>
          </p:nvPr>
        </p:nvSpPr>
        <p:spPr/>
        <p:txBody>
          <a:bodyPr/>
          <a:lstStyle/>
          <a:p>
            <a:r>
              <a:rPr lang="en-US" b="1" dirty="0"/>
              <a:t>Karl Aittaniemi, P.E.</a:t>
            </a:r>
          </a:p>
        </p:txBody>
      </p:sp>
    </p:spTree>
    <p:extLst>
      <p:ext uri="{BB962C8B-B14F-4D97-AF65-F5344CB8AC3E}">
        <p14:creationId xmlns:p14="http://schemas.microsoft.com/office/powerpoint/2010/main" val="2851621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G1 Guidelines for Replicable Buildings – 2010</a:t>
            </a:r>
          </a:p>
          <a:p>
            <a:pPr marL="685800" indent="-685800">
              <a:buFont typeface="Arial" panose="020B0604020202020204" pitchFamily="34" charset="0"/>
              <a:buChar char="•"/>
            </a:pPr>
            <a:r>
              <a:rPr lang="en-US" sz="4800" dirty="0"/>
              <a:t>Streamlining a building document review process to examine and verify replicable construction documents; thus, eliminating repetitive code compliance reviews. </a:t>
            </a:r>
          </a:p>
          <a:p>
            <a:pPr marL="685800" indent="-685800">
              <a:buFont typeface="Arial" panose="020B0604020202020204" pitchFamily="34" charset="0"/>
              <a:buChar char="•"/>
            </a:pPr>
            <a:r>
              <a:rPr lang="en-US" sz="4800" dirty="0"/>
              <a:t>A global review of replicable documents paired with a local review of unique jurisdictional requirements </a:t>
            </a:r>
          </a:p>
          <a:p>
            <a:pPr marL="685800" indent="-685800">
              <a:buFont typeface="Arial" panose="020B0604020202020204" pitchFamily="34" charset="0"/>
              <a:buChar char="•"/>
            </a:pPr>
            <a:r>
              <a:rPr lang="en-US" sz="4800" dirty="0"/>
              <a:t>More cost effective </a:t>
            </a:r>
          </a:p>
          <a:p>
            <a:pPr marL="685800" indent="-685800">
              <a:buFont typeface="Arial" panose="020B0604020202020204" pitchFamily="34" charset="0"/>
              <a:buChar char="•"/>
            </a:pPr>
            <a:r>
              <a:rPr lang="en-US" sz="4800" dirty="0"/>
              <a:t>Conserve local resources through the elimination of repetitive reviews of transportable plans</a:t>
            </a:r>
          </a:p>
          <a:p>
            <a:pPr marL="685800" indent="-685800">
              <a:buFont typeface="Arial" panose="020B0604020202020204" pitchFamily="34" charset="0"/>
              <a:buChar char="•"/>
            </a:pPr>
            <a:r>
              <a:rPr lang="en-US" sz="4800" dirty="0"/>
              <a:t>Reduce the time between permit submittal and construction mobilization</a:t>
            </a:r>
          </a:p>
        </p:txBody>
      </p:sp>
      <p:pic>
        <p:nvPicPr>
          <p:cNvPr id="6" name="Picture Placeholder 5" descr="Graphical user interface, application&#10;&#10;Description automatically generated">
            <a:extLst>
              <a:ext uri="{FF2B5EF4-FFF2-40B4-BE49-F238E27FC236}">
                <a16:creationId xmlns:a16="http://schemas.microsoft.com/office/drawing/2014/main" id="{47A2C518-AF98-43F1-BA82-52D173FBAA89}"/>
              </a:ext>
            </a:extLst>
          </p:cNvPr>
          <p:cNvPicPr>
            <a:picLocks noGrp="1" noChangeAspect="1"/>
          </p:cNvPicPr>
          <p:nvPr>
            <p:ph type="pic" sz="quarter" idx="10"/>
          </p:nvPr>
        </p:nvPicPr>
        <p:blipFill>
          <a:blip r:embed="rId2"/>
          <a:srcRect t="14338" b="14338"/>
          <a:stretch>
            <a:fillRect/>
          </a:stretch>
        </p:blipFill>
        <p:spPr>
          <a:xfrm>
            <a:off x="1211579" y="765810"/>
            <a:ext cx="3006561" cy="3531870"/>
          </a:xfrm>
        </p:spPr>
      </p:pic>
    </p:spTree>
    <p:extLst>
      <p:ext uri="{BB962C8B-B14F-4D97-AF65-F5344CB8AC3E}">
        <p14:creationId xmlns:p14="http://schemas.microsoft.com/office/powerpoint/2010/main" val="18151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G2 Guidelines for Acoustics – 2010</a:t>
            </a:r>
          </a:p>
          <a:p>
            <a:pPr marL="685800" indent="-685800">
              <a:buFont typeface="Arial" panose="020B0604020202020204" pitchFamily="34" charset="0"/>
              <a:buChar char="•"/>
            </a:pPr>
            <a:r>
              <a:rPr lang="en-US" sz="5400" dirty="0"/>
              <a:t>Improved acoustical analysis of assemblies, components and installation methods, and a more detailed inspection process .</a:t>
            </a:r>
          </a:p>
          <a:p>
            <a:pPr marL="685800" indent="-685800">
              <a:buFont typeface="Arial" panose="020B0604020202020204" pitchFamily="34" charset="0"/>
              <a:buChar char="•"/>
            </a:pPr>
            <a:r>
              <a:rPr lang="en-US" sz="5400" dirty="0"/>
              <a:t>Two grades of acoustical performance: acceptable and preferred performance levels for air-borne and structure-borne noise. </a:t>
            </a:r>
          </a:p>
          <a:p>
            <a:pPr marL="685800" indent="-685800">
              <a:buFont typeface="Arial" panose="020B0604020202020204" pitchFamily="34" charset="0"/>
              <a:buChar char="•"/>
            </a:pPr>
            <a:r>
              <a:rPr lang="en-US" sz="5400" dirty="0"/>
              <a:t>Specific design and evaluation techniques for managing this potential degradation of acoustical systems.</a:t>
            </a:r>
          </a:p>
        </p:txBody>
      </p:sp>
      <p:pic>
        <p:nvPicPr>
          <p:cNvPr id="5" name="Picture Placeholder 4" descr="A picture containing text, screenshot, table, worktable&#10;&#10;Description automatically generated">
            <a:extLst>
              <a:ext uri="{FF2B5EF4-FFF2-40B4-BE49-F238E27FC236}">
                <a16:creationId xmlns:a16="http://schemas.microsoft.com/office/drawing/2014/main" id="{9626C679-513F-4D4A-91CB-FA1CBA66778B}"/>
              </a:ext>
            </a:extLst>
          </p:cNvPr>
          <p:cNvPicPr>
            <a:picLocks noGrp="1" noChangeAspect="1"/>
          </p:cNvPicPr>
          <p:nvPr>
            <p:ph type="pic" sz="quarter" idx="10"/>
          </p:nvPr>
        </p:nvPicPr>
        <p:blipFill>
          <a:blip r:embed="rId2"/>
          <a:srcRect t="14678" b="14678"/>
          <a:stretch>
            <a:fillRect/>
          </a:stretch>
        </p:blipFill>
        <p:spPr>
          <a:xfrm>
            <a:off x="1165860" y="720090"/>
            <a:ext cx="3142550" cy="3691890"/>
          </a:xfrm>
        </p:spPr>
      </p:pic>
    </p:spTree>
    <p:extLst>
      <p:ext uri="{BB962C8B-B14F-4D97-AF65-F5344CB8AC3E}">
        <p14:creationId xmlns:p14="http://schemas.microsoft.com/office/powerpoint/2010/main" val="363493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G3 Practical Public Toilet Design -2011</a:t>
            </a:r>
          </a:p>
          <a:p>
            <a:pPr marL="857250" indent="-857250">
              <a:buFont typeface="Arial" panose="020B0604020202020204" pitchFamily="34" charset="0"/>
              <a:buChar char="•"/>
            </a:pPr>
            <a:r>
              <a:rPr lang="en-US" sz="6000" dirty="0"/>
              <a:t>Provide provisions to control the design, construction, and installation, quality of materials, location, operation and maintenance, and use of public toilets.</a:t>
            </a:r>
          </a:p>
          <a:p>
            <a:pPr marL="857250" indent="-857250">
              <a:buFont typeface="Arial" panose="020B0604020202020204" pitchFamily="34" charset="0"/>
              <a:buChar char="•"/>
            </a:pPr>
            <a:r>
              <a:rPr lang="en-US" sz="6000" dirty="0"/>
              <a:t>Basic care and maintenance of such facilities.</a:t>
            </a:r>
          </a:p>
        </p:txBody>
      </p:sp>
      <p:pic>
        <p:nvPicPr>
          <p:cNvPr id="6" name="Picture Placeholder 5" descr="Website&#10;&#10;Description automatically generated with medium confidence">
            <a:extLst>
              <a:ext uri="{FF2B5EF4-FFF2-40B4-BE49-F238E27FC236}">
                <a16:creationId xmlns:a16="http://schemas.microsoft.com/office/drawing/2014/main" id="{1CA2A5BF-DBBD-4E51-A235-CE488267C68C}"/>
              </a:ext>
            </a:extLst>
          </p:cNvPr>
          <p:cNvPicPr>
            <a:picLocks noGrp="1" noChangeAspect="1"/>
          </p:cNvPicPr>
          <p:nvPr>
            <p:ph type="pic" sz="quarter" idx="10"/>
          </p:nvPr>
        </p:nvPicPr>
        <p:blipFill>
          <a:blip r:embed="rId2"/>
          <a:srcRect t="14074" b="14074"/>
          <a:stretch>
            <a:fillRect/>
          </a:stretch>
        </p:blipFill>
        <p:spPr>
          <a:xfrm>
            <a:off x="1165859" y="857250"/>
            <a:ext cx="3105839" cy="3554730"/>
          </a:xfrm>
        </p:spPr>
      </p:pic>
    </p:spTree>
    <p:extLst>
      <p:ext uri="{BB962C8B-B14F-4D97-AF65-F5344CB8AC3E}">
        <p14:creationId xmlns:p14="http://schemas.microsoft.com/office/powerpoint/2010/main" val="124433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G4 Guidelines for Commissioning – 2012</a:t>
            </a:r>
          </a:p>
          <a:p>
            <a:r>
              <a:rPr lang="en-US" sz="5400" dirty="0"/>
              <a:t>Commissioning is the process of assuring that all systems and components of a building system are designed, installed, tested, operated, and maintained according to the operational requirements . </a:t>
            </a:r>
          </a:p>
          <a:p>
            <a:r>
              <a:rPr lang="en-US" sz="5400" dirty="0"/>
              <a:t>Intent:  </a:t>
            </a:r>
          </a:p>
          <a:p>
            <a:pPr marL="685800" indent="-685800">
              <a:buFont typeface="Arial" panose="020B0604020202020204" pitchFamily="34" charset="0"/>
              <a:buChar char="•"/>
            </a:pPr>
            <a:r>
              <a:rPr lang="en-US" sz="5400" dirty="0"/>
              <a:t>Enforce commissioning, either with in-house staff or the use of a third party. </a:t>
            </a:r>
          </a:p>
          <a:p>
            <a:pPr marL="685800" indent="-685800">
              <a:buFont typeface="Arial" panose="020B0604020202020204" pitchFamily="34" charset="0"/>
              <a:buChar char="•"/>
            </a:pPr>
            <a:r>
              <a:rPr lang="en-US" sz="5400" dirty="0"/>
              <a:t>Can used with codes and standards that require commissioning; including the International Green Construction Code® (</a:t>
            </a:r>
            <a:r>
              <a:rPr lang="en-US" sz="5400" dirty="0" err="1"/>
              <a:t>IgCC</a:t>
            </a:r>
            <a:r>
              <a:rPr lang="en-US" sz="5400" dirty="0"/>
              <a:t>®)  </a:t>
            </a:r>
          </a:p>
        </p:txBody>
      </p:sp>
      <p:pic>
        <p:nvPicPr>
          <p:cNvPr id="5" name="Picture Placeholder 4" descr="A picture containing application&#10;&#10;Description automatically generated">
            <a:extLst>
              <a:ext uri="{FF2B5EF4-FFF2-40B4-BE49-F238E27FC236}">
                <a16:creationId xmlns:a16="http://schemas.microsoft.com/office/drawing/2014/main" id="{9B0E0CD8-0B5F-4FC2-9B5A-BC30D6604176}"/>
              </a:ext>
            </a:extLst>
          </p:cNvPr>
          <p:cNvPicPr>
            <a:picLocks noGrp="1" noChangeAspect="1"/>
          </p:cNvPicPr>
          <p:nvPr>
            <p:ph type="pic" sz="quarter" idx="10"/>
          </p:nvPr>
        </p:nvPicPr>
        <p:blipFill>
          <a:blip r:embed="rId2"/>
          <a:srcRect t="14566" b="14566"/>
          <a:stretch>
            <a:fillRect/>
          </a:stretch>
        </p:blipFill>
        <p:spPr>
          <a:xfrm>
            <a:off x="1165860" y="857250"/>
            <a:ext cx="3229270" cy="3669030"/>
          </a:xfrm>
        </p:spPr>
      </p:pic>
    </p:spTree>
    <p:extLst>
      <p:ext uri="{BB962C8B-B14F-4D97-AF65-F5344CB8AC3E}">
        <p14:creationId xmlns:p14="http://schemas.microsoft.com/office/powerpoint/2010/main" val="388464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a:bodyPr>
          <a:lstStyle/>
          <a:p>
            <a:r>
              <a:rPr lang="en-US" sz="6600" b="1" dirty="0"/>
              <a:t>ICC G5 Guideline for The Safe Use of ISO </a:t>
            </a:r>
            <a:r>
              <a:rPr lang="en-US" sz="6600" b="1" dirty="0" err="1"/>
              <a:t>Intermodel</a:t>
            </a:r>
            <a:r>
              <a:rPr lang="en-US" sz="6600" b="1" dirty="0"/>
              <a:t> Shipping Containers Repurposed as Buildings and Building Components – 2019</a:t>
            </a:r>
          </a:p>
          <a:p>
            <a:pPr marL="0" indent="0">
              <a:buNone/>
            </a:pPr>
            <a:r>
              <a:rPr lang="en-US" sz="6000" dirty="0"/>
              <a:t>Helps state and local jurisdictions, owners, architects, builders and engineers in their assessment as to how to design, review and approve shipping containers as a building element. </a:t>
            </a:r>
          </a:p>
          <a:p>
            <a:r>
              <a:rPr lang="en-US" sz="6000" dirty="0"/>
              <a:t>Co-developed with the Modular Building Institute (MBI). </a:t>
            </a:r>
          </a:p>
          <a:p>
            <a:r>
              <a:rPr lang="en-US" sz="6000" dirty="0"/>
              <a:t>Over 30 million containers in use today.</a:t>
            </a:r>
          </a:p>
        </p:txBody>
      </p:sp>
      <p:pic>
        <p:nvPicPr>
          <p:cNvPr id="6" name="Picture Placeholder 5" descr="Graphical user interface&#10;&#10;Description automatically generated">
            <a:extLst>
              <a:ext uri="{FF2B5EF4-FFF2-40B4-BE49-F238E27FC236}">
                <a16:creationId xmlns:a16="http://schemas.microsoft.com/office/drawing/2014/main" id="{5C39E25B-0B55-49E6-BB55-C4162790DE95}"/>
              </a:ext>
            </a:extLst>
          </p:cNvPr>
          <p:cNvPicPr>
            <a:picLocks noGrp="1" noChangeAspect="1"/>
          </p:cNvPicPr>
          <p:nvPr>
            <p:ph type="pic" sz="quarter" idx="10"/>
          </p:nvPr>
        </p:nvPicPr>
        <p:blipFill rotWithShape="1">
          <a:blip r:embed="rId2"/>
          <a:srcRect t="3810" r="23429" b="3810"/>
          <a:stretch/>
        </p:blipFill>
        <p:spPr>
          <a:xfrm>
            <a:off x="1280160" y="834390"/>
            <a:ext cx="3017520" cy="3640540"/>
          </a:xfrm>
        </p:spPr>
      </p:pic>
    </p:spTree>
    <p:extLst>
      <p:ext uri="{BB962C8B-B14F-4D97-AF65-F5344CB8AC3E}">
        <p14:creationId xmlns:p14="http://schemas.microsoft.com/office/powerpoint/2010/main" val="85691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normAutofit/>
          </a:bodyPr>
          <a:lstStyle/>
          <a:p>
            <a:pPr marL="0" indent="0">
              <a:buNone/>
            </a:pPr>
            <a:r>
              <a:rPr lang="en-US" dirty="0"/>
              <a:t>ICC offers commentaries for:</a:t>
            </a:r>
          </a:p>
          <a:p>
            <a:pPr lvl="1"/>
            <a:r>
              <a:rPr lang="en-US" dirty="0"/>
              <a:t>ICC A117.1</a:t>
            </a:r>
          </a:p>
          <a:p>
            <a:pPr lvl="1"/>
            <a:r>
              <a:rPr lang="en-US" dirty="0"/>
              <a:t>ICC 500</a:t>
            </a:r>
          </a:p>
          <a:p>
            <a:pPr marL="0" indent="0">
              <a:buNone/>
            </a:pPr>
            <a:r>
              <a:rPr lang="en-US" dirty="0"/>
              <a:t>Each commentary includes every section of the standard followed by information on development reasons, history and supporting research for the requirements.</a:t>
            </a:r>
          </a:p>
          <a:p>
            <a:pPr marL="0" indent="0">
              <a:buNone/>
            </a:pPr>
            <a:endParaRPr lang="en-US" dirty="0"/>
          </a:p>
          <a:p>
            <a:pPr lvl="1" indent="-342900"/>
            <a:r>
              <a:rPr lang="en-US" dirty="0"/>
              <a:t>ICC Standards and commentaries can be purchased at the ICC store at http://shop.iccsafe.org/standards/icc-standards.html </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normAutofit fontScale="90000"/>
          </a:bodyPr>
          <a:lstStyle/>
          <a:p>
            <a:r>
              <a:rPr lang="en-US" sz="9800" b="1" dirty="0"/>
              <a:t>Commentaries</a:t>
            </a:r>
            <a:br>
              <a:rPr lang="en-US" sz="8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9D59E5BF-5851-4409-A246-90FD46140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2499" y="1076240"/>
            <a:ext cx="2751817" cy="3558385"/>
          </a:xfrm>
          <a:prstGeom prst="rect">
            <a:avLst/>
          </a:prstGeom>
        </p:spPr>
      </p:pic>
      <p:pic>
        <p:nvPicPr>
          <p:cNvPr id="5" name="Picture 4">
            <a:extLst>
              <a:ext uri="{FF2B5EF4-FFF2-40B4-BE49-F238E27FC236}">
                <a16:creationId xmlns:a16="http://schemas.microsoft.com/office/drawing/2014/main" id="{A936DFC6-564A-469A-A365-F12AB1B834BB}"/>
              </a:ext>
            </a:extLst>
          </p:cNvPr>
          <p:cNvPicPr>
            <a:picLocks noChangeAspect="1"/>
          </p:cNvPicPr>
          <p:nvPr/>
        </p:nvPicPr>
        <p:blipFill rotWithShape="1">
          <a:blip r:embed="rId3">
            <a:extLst>
              <a:ext uri="{28A0092B-C50C-407E-A947-70E740481C1C}">
                <a14:useLocalDpi xmlns:a14="http://schemas.microsoft.com/office/drawing/2010/main" val="0"/>
              </a:ext>
            </a:extLst>
          </a:blip>
          <a:srcRect r="22258"/>
          <a:stretch/>
        </p:blipFill>
        <p:spPr>
          <a:xfrm>
            <a:off x="19329400" y="1996216"/>
            <a:ext cx="2766374" cy="3558385"/>
          </a:xfrm>
          <a:prstGeom prst="rect">
            <a:avLst/>
          </a:prstGeom>
        </p:spPr>
      </p:pic>
    </p:spTree>
    <p:extLst>
      <p:ext uri="{BB962C8B-B14F-4D97-AF65-F5344CB8AC3E}">
        <p14:creationId xmlns:p14="http://schemas.microsoft.com/office/powerpoint/2010/main" val="187350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62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lstStyle/>
          <a:p>
            <a:r>
              <a:rPr lang="en-US" dirty="0"/>
              <a:t>A standard is an agreed way of doing something.</a:t>
            </a:r>
          </a:p>
          <a:p>
            <a:r>
              <a:rPr lang="en-US" b="1" dirty="0"/>
              <a:t>Standards</a:t>
            </a:r>
            <a:r>
              <a:rPr lang="en-US" dirty="0"/>
              <a:t> are designed to ensure products, services and systems are safe, reliable and consistently perform the way they are intended to. </a:t>
            </a:r>
          </a:p>
          <a:p>
            <a:r>
              <a:rPr lang="en-US" dirty="0"/>
              <a:t>They establish common values that define safety and quality requirements.</a:t>
            </a:r>
          </a:p>
          <a:p>
            <a:r>
              <a:rPr lang="en-US" b="1" dirty="0"/>
              <a:t>Standards</a:t>
            </a:r>
            <a:r>
              <a:rPr lang="en-US" dirty="0"/>
              <a:t> become </a:t>
            </a:r>
            <a:r>
              <a:rPr lang="en-US" b="1" dirty="0"/>
              <a:t>mandatory</a:t>
            </a:r>
            <a:r>
              <a:rPr lang="en-US" dirty="0"/>
              <a:t> when they have been incorporated into a business contract or incorporated into regulations.</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lstStyle/>
          <a:p>
            <a:r>
              <a:rPr lang="en-US" b="1" dirty="0"/>
              <a:t>Purpose of a Standard</a:t>
            </a:r>
          </a:p>
        </p:txBody>
      </p:sp>
    </p:spTree>
    <p:extLst>
      <p:ext uri="{BB962C8B-B14F-4D97-AF65-F5344CB8AC3E}">
        <p14:creationId xmlns:p14="http://schemas.microsoft.com/office/powerpoint/2010/main" val="138249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lstStyle/>
          <a:p>
            <a:r>
              <a:rPr lang="en-US" sz="6000" dirty="0"/>
              <a:t>The standard reference number is indicated in the code section</a:t>
            </a:r>
          </a:p>
          <a:p>
            <a:r>
              <a:rPr lang="en-US" sz="6000" dirty="0"/>
              <a:t>The standards are listed in the last chapter of the code</a:t>
            </a:r>
          </a:p>
          <a:p>
            <a:pPr lvl="1"/>
            <a:r>
              <a:rPr lang="en-US" sz="6000" dirty="0"/>
              <a:t>Subdivided by promulgator</a:t>
            </a:r>
          </a:p>
          <a:p>
            <a:pPr lvl="1"/>
            <a:r>
              <a:rPr lang="en-US" sz="6000" dirty="0"/>
              <a:t>Edition/year reference indicated.</a:t>
            </a:r>
          </a:p>
          <a:p>
            <a:pPr lvl="1"/>
            <a:r>
              <a:rPr lang="en-US" sz="6000" dirty="0"/>
              <a:t>Approximately 1500 standards in the I-Codes and over 535 in the IBC.</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lstStyle/>
          <a:p>
            <a:r>
              <a:rPr lang="en-US" b="1" dirty="0"/>
              <a:t>When a standard is referenced</a:t>
            </a:r>
          </a:p>
        </p:txBody>
      </p:sp>
    </p:spTree>
    <p:extLst>
      <p:ext uri="{BB962C8B-B14F-4D97-AF65-F5344CB8AC3E}">
        <p14:creationId xmlns:p14="http://schemas.microsoft.com/office/powerpoint/2010/main" val="415068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indoor, floor, tiled&#10;&#10;Description automatically generated">
            <a:extLst>
              <a:ext uri="{FF2B5EF4-FFF2-40B4-BE49-F238E27FC236}">
                <a16:creationId xmlns:a16="http://schemas.microsoft.com/office/drawing/2014/main" id="{6C5CAA5B-D0A3-4D5F-8EDA-C8B8F7EBCF28}"/>
              </a:ext>
            </a:extLst>
          </p:cNvPr>
          <p:cNvPicPr>
            <a:picLocks noGrp="1" noChangeAspect="1"/>
          </p:cNvPicPr>
          <p:nvPr>
            <p:ph type="pic" sz="quarter" idx="10"/>
          </p:nvPr>
        </p:nvPicPr>
        <p:blipFill>
          <a:blip r:embed="rId2"/>
          <a:srcRect t="15357" b="15357"/>
          <a:stretch>
            <a:fillRect/>
          </a:stretch>
        </p:blipFill>
        <p:spPr>
          <a:xfrm>
            <a:off x="4777740" y="1497330"/>
            <a:ext cx="9075420" cy="9279724"/>
          </a:xfrm>
        </p:spPr>
      </p:pic>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p:txBody>
          <a:bodyPr/>
          <a:lstStyle/>
          <a:p>
            <a:r>
              <a:rPr lang="en-US" sz="6600" dirty="0"/>
              <a:t>Limitation of a  referenced standard</a:t>
            </a:r>
            <a:br>
              <a:rPr lang="en-US" sz="6600" dirty="0"/>
            </a:br>
            <a:r>
              <a:rPr lang="en-US" sz="6600" dirty="0"/>
              <a:t>IBC Section 102.4</a:t>
            </a:r>
          </a:p>
          <a:p>
            <a:endParaRPr lang="en-US" sz="6000" dirty="0"/>
          </a:p>
          <a:p>
            <a:pPr marL="685800" indent="-685800">
              <a:buFont typeface="Arial" panose="020B0604020202020204" pitchFamily="34" charset="0"/>
              <a:buChar char="•"/>
            </a:pPr>
            <a:r>
              <a:rPr lang="en-US" sz="4800" dirty="0"/>
              <a:t>Considered part of the code to the extent referenced</a:t>
            </a:r>
          </a:p>
          <a:p>
            <a:pPr marL="685800" indent="-685800">
              <a:buFont typeface="Arial" panose="020B0604020202020204" pitchFamily="34" charset="0"/>
              <a:buChar char="•"/>
            </a:pPr>
            <a:r>
              <a:rPr lang="en-US" sz="4800" dirty="0"/>
              <a:t>Examples in A117.1 that are not referenced – stairways, Type C units</a:t>
            </a:r>
          </a:p>
          <a:p>
            <a:pPr marL="685800" indent="-685800">
              <a:buFont typeface="Arial" panose="020B0604020202020204" pitchFamily="34" charset="0"/>
              <a:buChar char="•"/>
            </a:pPr>
            <a:r>
              <a:rPr lang="en-US" sz="4800" dirty="0"/>
              <a:t>Conflicts – codes rule</a:t>
            </a:r>
          </a:p>
          <a:p>
            <a:endParaRPr lang="en-US" dirty="0"/>
          </a:p>
        </p:txBody>
      </p:sp>
    </p:spTree>
    <p:extLst>
      <p:ext uri="{BB962C8B-B14F-4D97-AF65-F5344CB8AC3E}">
        <p14:creationId xmlns:p14="http://schemas.microsoft.com/office/powerpoint/2010/main" val="37105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lstStyle/>
          <a:p>
            <a:pPr marL="857250" indent="-857250">
              <a:buFont typeface="Arial" panose="020B0604020202020204" pitchFamily="34" charset="0"/>
              <a:buChar char="•"/>
            </a:pPr>
            <a:r>
              <a:rPr lang="en-US" sz="6000" dirty="0"/>
              <a:t>A </a:t>
            </a:r>
            <a:r>
              <a:rPr lang="en-US" sz="6000" b="1" dirty="0"/>
              <a:t>guideline</a:t>
            </a:r>
            <a:r>
              <a:rPr lang="en-US" sz="6000" dirty="0"/>
              <a:t> is a statement by which to determine a course of action. </a:t>
            </a:r>
          </a:p>
          <a:p>
            <a:pPr marL="857250" indent="-857250">
              <a:buFont typeface="Arial" panose="020B0604020202020204" pitchFamily="34" charset="0"/>
              <a:buChar char="•"/>
            </a:pPr>
            <a:r>
              <a:rPr lang="en-US" sz="6000" dirty="0"/>
              <a:t>A </a:t>
            </a:r>
            <a:r>
              <a:rPr lang="en-US" sz="6000" b="1" dirty="0"/>
              <a:t>guideline </a:t>
            </a:r>
            <a:r>
              <a:rPr lang="en-US" sz="6000" dirty="0"/>
              <a:t>aims to streamline particular processes according to a set routine or sound practice. </a:t>
            </a:r>
          </a:p>
          <a:p>
            <a:pPr marL="857250" indent="-857250">
              <a:buFont typeface="Arial" panose="020B0604020202020204" pitchFamily="34" charset="0"/>
              <a:buChar char="•"/>
            </a:pPr>
            <a:r>
              <a:rPr lang="en-US" sz="6000" dirty="0"/>
              <a:t>Following a </a:t>
            </a:r>
            <a:r>
              <a:rPr lang="en-US" sz="6000" b="1" dirty="0"/>
              <a:t>guideline</a:t>
            </a:r>
            <a:r>
              <a:rPr lang="en-US" sz="6000" dirty="0"/>
              <a:t> is never mandatory. </a:t>
            </a:r>
            <a:r>
              <a:rPr lang="en-US" sz="6000" b="1" dirty="0"/>
              <a:t>Guidelines</a:t>
            </a:r>
            <a:r>
              <a:rPr lang="en-US" sz="6000" dirty="0"/>
              <a:t> are not binding and are not enforced.</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lstStyle/>
          <a:p>
            <a:r>
              <a:rPr lang="en-US" b="1" dirty="0"/>
              <a:t>Purpose of a Guideline</a:t>
            </a:r>
          </a:p>
        </p:txBody>
      </p:sp>
    </p:spTree>
    <p:extLst>
      <p:ext uri="{BB962C8B-B14F-4D97-AF65-F5344CB8AC3E}">
        <p14:creationId xmlns:p14="http://schemas.microsoft.com/office/powerpoint/2010/main" val="193244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p:txBody>
          <a:bodyPr/>
          <a:lstStyle/>
          <a:p>
            <a:pPr marL="857250" indent="-857250">
              <a:buFont typeface="Arial" panose="020B0604020202020204" pitchFamily="34" charset="0"/>
              <a:buChar char="•"/>
            </a:pPr>
            <a:r>
              <a:rPr lang="en-US" sz="6000" dirty="0"/>
              <a:t>A need is identified by industry or ICC’s membership to develop a standard. </a:t>
            </a:r>
          </a:p>
          <a:p>
            <a:pPr marL="857250" indent="-857250">
              <a:buFont typeface="Arial" panose="020B0604020202020204" pitchFamily="34" charset="0"/>
              <a:buChar char="•"/>
            </a:pPr>
            <a:r>
              <a:rPr lang="en-US" sz="6000" dirty="0"/>
              <a:t>A standards project is approved and a committee is appointed through the application process by the ICC Board of Directors. </a:t>
            </a:r>
          </a:p>
          <a:p>
            <a:pPr marL="857250" indent="-857250">
              <a:buFont typeface="Arial" panose="020B0604020202020204" pitchFamily="34" charset="0"/>
              <a:buChar char="•"/>
            </a:pPr>
            <a:r>
              <a:rPr lang="en-US" sz="6000" dirty="0"/>
              <a:t>ICC’s ANSI Approved Consensus Procedures are followed to develop the standard in the most time efficient way.</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lstStyle/>
          <a:p>
            <a:r>
              <a:rPr lang="en-US" b="1" dirty="0"/>
              <a:t>How ICC Standards are developed:</a:t>
            </a:r>
          </a:p>
        </p:txBody>
      </p:sp>
    </p:spTree>
    <p:extLst>
      <p:ext uri="{BB962C8B-B14F-4D97-AF65-F5344CB8AC3E}">
        <p14:creationId xmlns:p14="http://schemas.microsoft.com/office/powerpoint/2010/main" val="363619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60B6A-4ECB-9C41-9AC6-D84160D627EF}"/>
              </a:ext>
            </a:extLst>
          </p:cNvPr>
          <p:cNvSpPr>
            <a:spLocks noGrp="1"/>
          </p:cNvSpPr>
          <p:nvPr>
            <p:ph type="body" sz="quarter" idx="11"/>
          </p:nvPr>
        </p:nvSpPr>
        <p:spPr>
          <a:xfrm>
            <a:off x="5442856" y="3154405"/>
            <a:ext cx="18029918" cy="9485355"/>
          </a:xfrm>
        </p:spPr>
        <p:txBody>
          <a:bodyPr/>
          <a:lstStyle/>
          <a:p>
            <a:pPr marL="0" indent="0">
              <a:buNone/>
            </a:pPr>
            <a:endParaRPr lang="en-US" sz="3200" dirty="0"/>
          </a:p>
          <a:p>
            <a:pPr marL="0" indent="0">
              <a:buNone/>
            </a:pPr>
            <a:r>
              <a:rPr lang="en-US" sz="4400" dirty="0">
                <a:hlinkClick r:id="rId2"/>
              </a:rPr>
              <a:t>https://www.iccsafe.org/products-and-services/standards-development/standard-development-process/</a:t>
            </a:r>
            <a:endParaRPr lang="en-US" sz="4400" dirty="0"/>
          </a:p>
          <a:p>
            <a:pPr algn="l"/>
            <a:endParaRPr lang="en-US" sz="4400" b="0" i="0" dirty="0">
              <a:effectLst/>
              <a:latin typeface="-apple-system"/>
            </a:endParaRPr>
          </a:p>
          <a:p>
            <a:pPr marL="0" indent="0" algn="l">
              <a:buNone/>
            </a:pPr>
            <a:r>
              <a:rPr lang="en-US" sz="4400" b="0" i="0" dirty="0">
                <a:effectLst/>
                <a:latin typeface="-apple-system"/>
              </a:rPr>
              <a:t>ANSI Accreditation</a:t>
            </a:r>
          </a:p>
          <a:p>
            <a:pPr marL="0" indent="0" algn="l">
              <a:buNone/>
            </a:pPr>
            <a:r>
              <a:rPr lang="en-US" sz="4400" b="0" i="0" dirty="0">
                <a:effectLst/>
                <a:latin typeface="-apple-system"/>
              </a:rPr>
              <a:t>The Code Council is accredited by the American National Standards Institute (ANSI) as a standards developing organization that adheres to ANSI’s Essential Requirements for openness, balance, consensus and due process. Participation of the various stakeholders in an equitable, accessible and responsive environment is key in developing a consensus standard for recognition as an American National Standard.</a:t>
            </a:r>
          </a:p>
          <a:p>
            <a:endParaRPr lang="en-US" dirty="0"/>
          </a:p>
        </p:txBody>
      </p:sp>
      <p:sp>
        <p:nvSpPr>
          <p:cNvPr id="6" name="Title 5">
            <a:extLst>
              <a:ext uri="{FF2B5EF4-FFF2-40B4-BE49-F238E27FC236}">
                <a16:creationId xmlns:a16="http://schemas.microsoft.com/office/drawing/2014/main" id="{86DA57A6-7ECA-8F4B-A46A-33D07073A31A}"/>
              </a:ext>
            </a:extLst>
          </p:cNvPr>
          <p:cNvSpPr>
            <a:spLocks noGrp="1"/>
          </p:cNvSpPr>
          <p:nvPr>
            <p:ph type="title"/>
          </p:nvPr>
        </p:nvSpPr>
        <p:spPr/>
        <p:txBody>
          <a:bodyPr>
            <a:normAutofit fontScale="90000"/>
          </a:bodyPr>
          <a:lstStyle/>
          <a:p>
            <a:r>
              <a:rPr lang="en-US" sz="7300" b="1" dirty="0"/>
              <a:t>ICC Standards webpages for current committee news and documents:</a:t>
            </a:r>
            <a:r>
              <a:rPr lang="en-US" b="1" dirty="0"/>
              <a:t> </a:t>
            </a:r>
          </a:p>
        </p:txBody>
      </p:sp>
    </p:spTree>
    <p:extLst>
      <p:ext uri="{BB962C8B-B14F-4D97-AF65-F5344CB8AC3E}">
        <p14:creationId xmlns:p14="http://schemas.microsoft.com/office/powerpoint/2010/main" val="29724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10;&#10;Description automatically generated">
            <a:extLst>
              <a:ext uri="{FF2B5EF4-FFF2-40B4-BE49-F238E27FC236}">
                <a16:creationId xmlns:a16="http://schemas.microsoft.com/office/drawing/2014/main" id="{FEA8C522-D5B4-45C0-970C-660412A8C9BA}"/>
              </a:ext>
            </a:extLst>
          </p:cNvPr>
          <p:cNvPicPr>
            <a:picLocks noGrp="1" noChangeAspect="1"/>
          </p:cNvPicPr>
          <p:nvPr>
            <p:ph type="pic" sz="quarter" idx="10"/>
          </p:nvPr>
        </p:nvPicPr>
        <p:blipFill>
          <a:blip r:embed="rId2"/>
          <a:srcRect t="14147" b="14147"/>
          <a:stretch>
            <a:fillRect/>
          </a:stretch>
        </p:blipFill>
        <p:spPr>
          <a:xfrm>
            <a:off x="1325880" y="514350"/>
            <a:ext cx="2788920" cy="3303270"/>
          </a:xfrm>
        </p:spPr>
      </p:pic>
      <p:sp>
        <p:nvSpPr>
          <p:cNvPr id="8" name="Text Placeholder 7">
            <a:extLst>
              <a:ext uri="{FF2B5EF4-FFF2-40B4-BE49-F238E27FC236}">
                <a16:creationId xmlns:a16="http://schemas.microsoft.com/office/drawing/2014/main" id="{3B52BEA3-3ED1-064B-B659-95F1BE2F2459}"/>
              </a:ext>
            </a:extLst>
          </p:cNvPr>
          <p:cNvSpPr>
            <a:spLocks noGrp="1"/>
          </p:cNvSpPr>
          <p:nvPr>
            <p:ph type="body" sz="quarter" idx="11"/>
          </p:nvPr>
        </p:nvSpPr>
        <p:spPr>
          <a:xfrm>
            <a:off x="5280660" y="1314450"/>
            <a:ext cx="18192115" cy="11087100"/>
          </a:xfrm>
        </p:spPr>
        <p:txBody>
          <a:bodyPr>
            <a:normAutofit fontScale="92500" lnSpcReduction="10000"/>
          </a:bodyPr>
          <a:lstStyle/>
          <a:p>
            <a:r>
              <a:rPr lang="en-US" sz="6500" b="1" dirty="0"/>
              <a:t>ICC A117.1 –Accessible and Usable Buildings and Facilities -2017</a:t>
            </a:r>
          </a:p>
          <a:p>
            <a:pPr marL="0" indent="0">
              <a:buNone/>
            </a:pPr>
            <a:endParaRPr lang="en-US" sz="3200" dirty="0"/>
          </a:p>
          <a:p>
            <a:pPr marL="857250" indent="-857250">
              <a:buFont typeface="Arial" panose="020B0604020202020204" pitchFamily="34" charset="0"/>
              <a:buChar char="•"/>
            </a:pPr>
            <a:r>
              <a:rPr lang="en-US" sz="5200" dirty="0"/>
              <a:t>To provide technical criteria that will allow a person with physical disability to independently get to, enter, and use a site, facility, building or element. </a:t>
            </a:r>
          </a:p>
          <a:p>
            <a:pPr marL="857250" indent="-857250">
              <a:buFont typeface="Arial" panose="020B0604020202020204" pitchFamily="34" charset="0"/>
              <a:buChar char="•"/>
            </a:pPr>
            <a:r>
              <a:rPr lang="en-US" sz="5200" dirty="0"/>
              <a:t>Disabilities addressed include the inability or difficulty walking, blindness and visual impairment, deafness and hearing impairment, incoordination, reaching and manipulation disabilities, lack of stamina, difficulty in interpreting and reacting to sensory information, and extremes in physical size.</a:t>
            </a:r>
          </a:p>
          <a:p>
            <a:pPr marL="857250" indent="-857250">
              <a:buFont typeface="Arial" panose="020B0604020202020204" pitchFamily="34" charset="0"/>
              <a:buChar char="•"/>
            </a:pPr>
            <a:r>
              <a:rPr lang="en-US" sz="5200" dirty="0"/>
              <a:t>Currently in the revision cycle. First round of public comments have been received on April 5, 2021 are up for consideration by the committee.</a:t>
            </a:r>
          </a:p>
          <a:p>
            <a:endParaRPr lang="en-US" dirty="0"/>
          </a:p>
        </p:txBody>
      </p:sp>
    </p:spTree>
    <p:extLst>
      <p:ext uri="{BB962C8B-B14F-4D97-AF65-F5344CB8AC3E}">
        <p14:creationId xmlns:p14="http://schemas.microsoft.com/office/powerpoint/2010/main" val="3885295803"/>
      </p:ext>
    </p:extLst>
  </p:cSld>
  <p:clrMapOvr>
    <a:masterClrMapping/>
  </p:clrMapOvr>
</p:sld>
</file>

<file path=ppt/theme/theme1.xml><?xml version="1.0" encoding="utf-8"?>
<a:theme xmlns:a="http://schemas.openxmlformats.org/drawingml/2006/main" name="Office Theme">
  <a:themeElements>
    <a:clrScheme name="Custom 1">
      <a:dk1>
        <a:srgbClr val="0B5940"/>
      </a:dk1>
      <a:lt1>
        <a:srgbClr val="FFFFFF"/>
      </a:lt1>
      <a:dk2>
        <a:srgbClr val="242C41"/>
      </a:dk2>
      <a:lt2>
        <a:srgbClr val="EBF1F3"/>
      </a:lt2>
      <a:accent1>
        <a:srgbClr val="D0D5CB"/>
      </a:accent1>
      <a:accent2>
        <a:srgbClr val="0A8EF3"/>
      </a:accent2>
      <a:accent3>
        <a:srgbClr val="04A9A5"/>
      </a:accent3>
      <a:accent4>
        <a:srgbClr val="FFA20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D0F66B03EB534BBB2D60CC8C44A334" ma:contentTypeVersion="7" ma:contentTypeDescription="Create a new document." ma:contentTypeScope="" ma:versionID="51ca291f67e64192cf70492700e4b649">
  <xsd:schema xmlns:xsd="http://www.w3.org/2001/XMLSchema" xmlns:xs="http://www.w3.org/2001/XMLSchema" xmlns:p="http://schemas.microsoft.com/office/2006/metadata/properties" xmlns:ns2="cfe6c934-1418-440a-8f3f-8e9ec675b19a" targetNamespace="http://schemas.microsoft.com/office/2006/metadata/properties" ma:root="true" ma:fieldsID="cce634f9e39125603f8693d17f85aecf" ns2:_="">
    <xsd:import namespace="cfe6c934-1418-440a-8f3f-8e9ec675b1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6c934-1418-440a-8f3f-8e9ec675b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1E7077-D701-4320-B7F7-8BF108E311D3}">
  <ds:schemaRefs>
    <ds:schemaRef ds:uri="9269ceac-5c65-4307-8ae2-4607a049bc12"/>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280dd3a-6da6-4bfb-88f9-e12ecc249002"/>
    <ds:schemaRef ds:uri="http://purl.org/dc/dcmitype/"/>
  </ds:schemaRefs>
</ds:datastoreItem>
</file>

<file path=customXml/itemProps2.xml><?xml version="1.0" encoding="utf-8"?>
<ds:datastoreItem xmlns:ds="http://schemas.openxmlformats.org/officeDocument/2006/customXml" ds:itemID="{07849E1D-07CD-49CA-A24B-DF39B3F7F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6c934-1418-440a-8f3f-8e9ec675b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E3960F-D87E-4E37-A822-90B429A931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4473</TotalTime>
  <Words>1839</Words>
  <Application>Microsoft Office PowerPoint</Application>
  <PresentationFormat>Custom</PresentationFormat>
  <Paragraphs>122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-apple-system</vt:lpstr>
      <vt:lpstr>Arial</vt:lpstr>
      <vt:lpstr>Calibri</vt:lpstr>
      <vt:lpstr>Calibri Light</vt:lpstr>
      <vt:lpstr>Office Theme</vt:lpstr>
      <vt:lpstr>Overview of  ICC Standards and Guidelines Where we are at today and where we are going. </vt:lpstr>
      <vt:lpstr>PowerPoint Presentation</vt:lpstr>
      <vt:lpstr>Purpose of a Standard</vt:lpstr>
      <vt:lpstr>When a standard is referenced</vt:lpstr>
      <vt:lpstr>PowerPoint Presentation</vt:lpstr>
      <vt:lpstr>Purpose of a Guideline</vt:lpstr>
      <vt:lpstr>How ICC Standards are developed:</vt:lpstr>
      <vt:lpstr>ICC Standards webpages for current committee news and documents: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ICC 1200 &amp; 1205 Standards for Off-Site Construction </vt:lpstr>
      <vt:lpstr>New ICC 1300 Standard for the Vulnerability-Based Seismic Assessment and Retrofit of One- and Two-Family Dwellings </vt:lpstr>
      <vt:lpstr>PowerPoint Presentation</vt:lpstr>
      <vt:lpstr>PowerPoint Presentation</vt:lpstr>
      <vt:lpstr>PowerPoint Presentation</vt:lpstr>
      <vt:lpstr>PowerPoint Presentation</vt:lpstr>
      <vt:lpstr>PowerPoint Presentation</vt:lpstr>
      <vt:lpstr>Commentaries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Karl Aittaniemi</cp:lastModifiedBy>
  <cp:revision>36</cp:revision>
  <dcterms:created xsi:type="dcterms:W3CDTF">2020-08-05T15:22:46Z</dcterms:created>
  <dcterms:modified xsi:type="dcterms:W3CDTF">2021-04-08T16:28:05Z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79a7ea2a-1ad7-49b4-bd67-27b503c718ea</vt:lpwstr>
  </property>
  <property fmtid="{D5CDD505-2E9C-101B-9397-08002B2CF9AE}" pid="3" name="ContentTypeId">
    <vt:lpwstr>0x01010087D0F66B03EB534BBB2D60CC8C44A334</vt:lpwstr>
  </property>
</Properties>
</file>