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550" r:id="rId2"/>
    <p:sldId id="559" r:id="rId3"/>
    <p:sldId id="557" r:id="rId4"/>
    <p:sldId id="560" r:id="rId5"/>
    <p:sldId id="561" r:id="rId6"/>
    <p:sldId id="552" r:id="rId7"/>
    <p:sldId id="562" r:id="rId8"/>
    <p:sldId id="565" r:id="rId9"/>
    <p:sldId id="554" r:id="rId10"/>
    <p:sldId id="563" r:id="rId11"/>
    <p:sldId id="564" r:id="rId12"/>
    <p:sldId id="553" r:id="rId13"/>
    <p:sldId id="556"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1"/>
    <a:srgbClr val="A94D0F"/>
    <a:srgbClr val="FF7C8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35" autoAdjust="0"/>
    <p:restoredTop sz="94660"/>
  </p:normalViewPr>
  <p:slideViewPr>
    <p:cSldViewPr snapToGrid="0">
      <p:cViewPr varScale="1">
        <p:scale>
          <a:sx n="64" d="100"/>
          <a:sy n="64" d="100"/>
        </p:scale>
        <p:origin x="666" y="60"/>
      </p:cViewPr>
      <p:guideLst/>
    </p:cSldViewPr>
  </p:slideViewPr>
  <p:notesTextViewPr>
    <p:cViewPr>
      <p:scale>
        <a:sx n="1" d="1"/>
        <a:sy n="1" d="1"/>
      </p:scale>
      <p:origin x="0" y="0"/>
    </p:cViewPr>
  </p:notesTextViewPr>
  <p:sorterViewPr>
    <p:cViewPr>
      <p:scale>
        <a:sx n="130" d="100"/>
        <a:sy n="130" d="100"/>
      </p:scale>
      <p:origin x="0" y="-123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0F0D0BA-F920-465D-B1BF-17B07CDE93A8}" type="datetimeFigureOut">
              <a:rPr lang="en-US" smtClean="0"/>
              <a:t>8/26/2020</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175E3C3-44B0-4B8F-8BD9-073C451DFBBD}" type="slidenum">
              <a:rPr lang="en-US" smtClean="0"/>
              <a:t>‹#›</a:t>
            </a:fld>
            <a:endParaRPr lang="en-US" dirty="0"/>
          </a:p>
        </p:txBody>
      </p:sp>
    </p:spTree>
    <p:extLst>
      <p:ext uri="{BB962C8B-B14F-4D97-AF65-F5344CB8AC3E}">
        <p14:creationId xmlns:p14="http://schemas.microsoft.com/office/powerpoint/2010/main" val="1940925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A20B6EF-6C35-4D30-885D-964C8668AE9B}" type="datetimeFigureOut">
              <a:rPr lang="en-US" smtClean="0"/>
              <a:t>8/26/2020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09AAAC-7D08-42CE-81E4-A2109815A25D}" type="slidenum">
              <a:rPr lang="en-US" smtClean="0"/>
              <a:t>‹#›</a:t>
            </a:fld>
            <a:endParaRPr lang="en-US" dirty="0"/>
          </a:p>
        </p:txBody>
      </p:sp>
    </p:spTree>
    <p:extLst>
      <p:ext uri="{BB962C8B-B14F-4D97-AF65-F5344CB8AC3E}">
        <p14:creationId xmlns:p14="http://schemas.microsoft.com/office/powerpoint/2010/main" val="101515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09AAAC-7D08-42CE-81E4-A2109815A25D}" type="slidenum">
              <a:rPr lang="en-US" smtClean="0"/>
              <a:t>10</a:t>
            </a:fld>
            <a:endParaRPr lang="en-US" dirty="0"/>
          </a:p>
        </p:txBody>
      </p:sp>
    </p:spTree>
    <p:extLst>
      <p:ext uri="{BB962C8B-B14F-4D97-AF65-F5344CB8AC3E}">
        <p14:creationId xmlns:p14="http://schemas.microsoft.com/office/powerpoint/2010/main" val="2255622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68328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38978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1909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35834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9692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nd 1 image or chart OR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3"/>
          </p:nvPr>
        </p:nvSpPr>
        <p:spPr>
          <a:xfrm>
            <a:off x="1930400" y="2362200"/>
            <a:ext cx="8940800" cy="3505200"/>
          </a:xfrm>
        </p:spPr>
        <p:txBody>
          <a:bodyPr/>
          <a:lstStyle/>
          <a:p>
            <a:pPr lvl="0"/>
            <a:r>
              <a:rPr lang="en-US"/>
              <a:t>Edit Master text styles</a:t>
            </a:r>
          </a:p>
        </p:txBody>
      </p:sp>
    </p:spTree>
    <p:extLst>
      <p:ext uri="{BB962C8B-B14F-4D97-AF65-F5344CB8AC3E}">
        <p14:creationId xmlns:p14="http://schemas.microsoft.com/office/powerpoint/2010/main" val="333054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642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0070C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78205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6679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2pPr>
              <a:defRPr>
                <a:solidFill>
                  <a:schemeClr val="tx1"/>
                </a:solidFill>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2pPr>
              <a:defRPr>
                <a:solidFill>
                  <a:schemeClr val="tx1"/>
                </a:solidFill>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667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a:t>Click to edit Master title style</a:t>
            </a:r>
            <a:endParaRPr lang="en-US" dirty="0"/>
          </a:p>
        </p:txBody>
      </p:sp>
    </p:spTree>
    <p:extLst>
      <p:ext uri="{BB962C8B-B14F-4D97-AF65-F5344CB8AC3E}">
        <p14:creationId xmlns:p14="http://schemas.microsoft.com/office/powerpoint/2010/main" val="162765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285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3886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91967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1339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255A79-23EA-4F7F-BDEF-637CD8821716}"/>
              </a:ext>
            </a:extLst>
          </p:cNvPr>
          <p:cNvPicPr>
            <a:picLocks noChangeAspect="1"/>
          </p:cNvPicPr>
          <p:nvPr/>
        </p:nvPicPr>
        <p:blipFill>
          <a:blip r:embed="rId2"/>
          <a:stretch>
            <a:fillRect/>
          </a:stretch>
        </p:blipFill>
        <p:spPr>
          <a:xfrm>
            <a:off x="4343147" y="2742503"/>
            <a:ext cx="3344742" cy="2262346"/>
          </a:xfrm>
          <a:prstGeom prst="rect">
            <a:avLst/>
          </a:prstGeom>
        </p:spPr>
      </p:pic>
      <p:pic>
        <p:nvPicPr>
          <p:cNvPr id="5" name="Picture 4">
            <a:extLst>
              <a:ext uri="{FF2B5EF4-FFF2-40B4-BE49-F238E27FC236}">
                <a16:creationId xmlns:a16="http://schemas.microsoft.com/office/drawing/2014/main" id="{A80077D6-1180-4163-869E-D0301017164C}"/>
              </a:ext>
            </a:extLst>
          </p:cNvPr>
          <p:cNvPicPr>
            <a:picLocks noChangeAspect="1"/>
          </p:cNvPicPr>
          <p:nvPr/>
        </p:nvPicPr>
        <p:blipFill>
          <a:blip r:embed="rId3"/>
          <a:stretch>
            <a:fillRect/>
          </a:stretch>
        </p:blipFill>
        <p:spPr>
          <a:xfrm>
            <a:off x="724055" y="2741734"/>
            <a:ext cx="3344742" cy="2232904"/>
          </a:xfrm>
          <a:prstGeom prst="rect">
            <a:avLst/>
          </a:prstGeom>
        </p:spPr>
      </p:pic>
      <p:sp>
        <p:nvSpPr>
          <p:cNvPr id="3" name="Content Placeholder 2"/>
          <p:cNvSpPr>
            <a:spLocks noGrp="1"/>
          </p:cNvSpPr>
          <p:nvPr>
            <p:ph idx="1"/>
          </p:nvPr>
        </p:nvSpPr>
        <p:spPr>
          <a:xfrm>
            <a:off x="449705" y="1989574"/>
            <a:ext cx="9922731" cy="4503299"/>
          </a:xfrm>
        </p:spPr>
        <p:txBody>
          <a:bodyPr>
            <a:normAutofit/>
          </a:bodyPr>
          <a:lstStyle/>
          <a:p>
            <a:pPr marL="457200" lvl="1" indent="-457200">
              <a:spcAft>
                <a:spcPts val="1200"/>
              </a:spcAft>
            </a:pPr>
            <a:r>
              <a:rPr lang="en-US" dirty="0">
                <a:solidFill>
                  <a:schemeClr val="accent1"/>
                </a:solidFill>
                <a:effectLst/>
                <a:ea typeface="Times New Roman" panose="02020603050405020304" pitchFamily="18" charset="0"/>
              </a:rPr>
              <a:t>AHRI is the trade association representing over 300 manufacturers of heating, cooling,  water heating, and commercial refrigeration equipment</a:t>
            </a:r>
          </a:p>
          <a:p>
            <a:pPr marL="457200" lvl="1" indent="-457200">
              <a:spcAft>
                <a:spcPts val="1200"/>
              </a:spcAft>
            </a:pPr>
            <a:endParaRPr lang="en-US" dirty="0">
              <a:solidFill>
                <a:schemeClr val="accent1"/>
              </a:solidFill>
              <a:ea typeface="Times New Roman" panose="02020603050405020304" pitchFamily="18" charset="0"/>
            </a:endParaRPr>
          </a:p>
          <a:p>
            <a:pPr marL="457200" lvl="1" indent="-457200">
              <a:spcAft>
                <a:spcPts val="1200"/>
              </a:spcAft>
            </a:pPr>
            <a:endParaRPr lang="en-US" dirty="0">
              <a:solidFill>
                <a:schemeClr val="accent1"/>
              </a:solidFill>
              <a:effectLst/>
              <a:ea typeface="Times New Roman" panose="02020603050405020304" pitchFamily="18" charset="0"/>
            </a:endParaRPr>
          </a:p>
          <a:p>
            <a:pPr marL="457200" lvl="1" indent="-457200">
              <a:spcAft>
                <a:spcPts val="1200"/>
              </a:spcAft>
            </a:pPr>
            <a:endParaRPr lang="en-US" dirty="0">
              <a:solidFill>
                <a:schemeClr val="accent1"/>
              </a:solidFill>
              <a:effectLst/>
              <a:ea typeface="Times New Roman" panose="02020603050405020304" pitchFamily="18" charset="0"/>
            </a:endParaRPr>
          </a:p>
          <a:p>
            <a:pPr marL="457200" lvl="1" indent="-457200">
              <a:spcAft>
                <a:spcPts val="1200"/>
              </a:spcAft>
            </a:pPr>
            <a:endParaRPr lang="en-US" dirty="0">
              <a:solidFill>
                <a:schemeClr val="accent1"/>
              </a:solidFill>
              <a:ea typeface="Times New Roman" panose="02020603050405020304" pitchFamily="18" charset="0"/>
            </a:endParaRPr>
          </a:p>
          <a:p>
            <a:pPr marL="457200" lvl="1" indent="-457200">
              <a:spcAft>
                <a:spcPts val="1200"/>
              </a:spcAft>
            </a:pPr>
            <a:r>
              <a:rPr lang="en-US" dirty="0">
                <a:solidFill>
                  <a:schemeClr val="accent1"/>
                </a:solidFill>
                <a:effectLst/>
                <a:ea typeface="Times New Roman" panose="02020603050405020304" pitchFamily="18" charset="0"/>
              </a:rPr>
              <a:t>AHRI’s water heating manufacturers produce gas-fired storage water heaters, electric storage water heaters, heat pump water heaters, tankless water heaters, grid-enabled water heaters, and solar water heaters</a:t>
            </a:r>
          </a:p>
        </p:txBody>
      </p:sp>
      <p:sp>
        <p:nvSpPr>
          <p:cNvPr id="2" name="Title 1"/>
          <p:cNvSpPr>
            <a:spLocks noGrp="1"/>
          </p:cNvSpPr>
          <p:nvPr>
            <p:ph type="title"/>
          </p:nvPr>
        </p:nvSpPr>
        <p:spPr>
          <a:xfrm>
            <a:off x="449706" y="365126"/>
            <a:ext cx="6996124" cy="1463674"/>
          </a:xfrm>
        </p:spPr>
        <p:txBody>
          <a:bodyPr/>
          <a:lstStyle/>
          <a:p>
            <a:r>
              <a:rPr lang="en-US" altLang="en-US" b="1" dirty="0">
                <a:latin typeface="+mn-lt"/>
              </a:rPr>
              <a:t>Air-Conditioning, Heating and Refrigeration Institute</a:t>
            </a:r>
            <a:endParaRPr lang="en-US" b="1" dirty="0">
              <a:latin typeface="+mn-lt"/>
            </a:endParaRPr>
          </a:p>
        </p:txBody>
      </p:sp>
      <p:pic>
        <p:nvPicPr>
          <p:cNvPr id="9" name="Picture 8">
            <a:extLst>
              <a:ext uri="{FF2B5EF4-FFF2-40B4-BE49-F238E27FC236}">
                <a16:creationId xmlns:a16="http://schemas.microsoft.com/office/drawing/2014/main" id="{2586A310-A194-48BF-9A42-653E6E654B2A}"/>
              </a:ext>
            </a:extLst>
          </p:cNvPr>
          <p:cNvPicPr>
            <a:picLocks noChangeAspect="1"/>
          </p:cNvPicPr>
          <p:nvPr/>
        </p:nvPicPr>
        <p:blipFill>
          <a:blip r:embed="rId4"/>
          <a:stretch>
            <a:fillRect/>
          </a:stretch>
        </p:blipFill>
        <p:spPr>
          <a:xfrm>
            <a:off x="7818088" y="2740335"/>
            <a:ext cx="3344743" cy="2232904"/>
          </a:xfrm>
          <a:prstGeom prst="rect">
            <a:avLst/>
          </a:prstGeom>
        </p:spPr>
      </p:pic>
    </p:spTree>
    <p:extLst>
      <p:ext uri="{BB962C8B-B14F-4D97-AF65-F5344CB8AC3E}">
        <p14:creationId xmlns:p14="http://schemas.microsoft.com/office/powerpoint/2010/main" val="18251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B5ED-AF42-446B-BE90-B9E178700722}"/>
              </a:ext>
            </a:extLst>
          </p:cNvPr>
          <p:cNvSpPr>
            <a:spLocks noGrp="1"/>
          </p:cNvSpPr>
          <p:nvPr>
            <p:ph type="title"/>
          </p:nvPr>
        </p:nvSpPr>
        <p:spPr/>
        <p:txBody>
          <a:bodyPr/>
          <a:lstStyle/>
          <a:p>
            <a:r>
              <a:rPr lang="en-US" b="1" dirty="0">
                <a:latin typeface="+mn-lt"/>
              </a:rPr>
              <a:t>Preemption: </a:t>
            </a:r>
            <a:br>
              <a:rPr lang="en-US" b="1" dirty="0">
                <a:latin typeface="+mn-lt"/>
              </a:rPr>
            </a:br>
            <a:r>
              <a:rPr lang="en-US" b="1" dirty="0">
                <a:latin typeface="+mn-lt"/>
              </a:rPr>
              <a:t>“It’s Complicated”</a:t>
            </a:r>
          </a:p>
        </p:txBody>
      </p:sp>
      <p:sp>
        <p:nvSpPr>
          <p:cNvPr id="3" name="Content Placeholder 2">
            <a:extLst>
              <a:ext uri="{FF2B5EF4-FFF2-40B4-BE49-F238E27FC236}">
                <a16:creationId xmlns:a16="http://schemas.microsoft.com/office/drawing/2014/main" id="{78943435-1602-4526-9B46-11C0516CE76A}"/>
              </a:ext>
            </a:extLst>
          </p:cNvPr>
          <p:cNvSpPr>
            <a:spLocks noGrp="1"/>
          </p:cNvSpPr>
          <p:nvPr>
            <p:ph idx="1"/>
          </p:nvPr>
        </p:nvSpPr>
        <p:spPr>
          <a:xfrm>
            <a:off x="838200" y="1819565"/>
            <a:ext cx="10515600" cy="4357398"/>
          </a:xfrm>
        </p:spPr>
        <p:txBody>
          <a:bodyPr>
            <a:normAutofit fontScale="77500" lnSpcReduction="20000"/>
          </a:bodyPr>
          <a:lstStyle/>
          <a:p>
            <a:pPr marL="0" indent="0">
              <a:spcAft>
                <a:spcPts val="1200"/>
              </a:spcAft>
              <a:buNone/>
            </a:pPr>
            <a:r>
              <a:rPr lang="en-US" dirty="0">
                <a:solidFill>
                  <a:schemeClr val="accent2"/>
                </a:solidFill>
              </a:rPr>
              <a:t>There are only two cases on this subject matter:</a:t>
            </a:r>
          </a:p>
          <a:p>
            <a:pPr marL="0" indent="0">
              <a:spcBef>
                <a:spcPts val="600"/>
              </a:spcBef>
              <a:buNone/>
            </a:pPr>
            <a:r>
              <a:rPr lang="en-US" i="1" dirty="0"/>
              <a:t>AHRI v. Albuquerque</a:t>
            </a:r>
          </a:p>
          <a:p>
            <a:pPr marL="0" indent="0">
              <a:spcBef>
                <a:spcPts val="600"/>
              </a:spcBef>
              <a:buNone/>
            </a:pPr>
            <a:r>
              <a:rPr lang="en-US" dirty="0">
                <a:solidFill>
                  <a:schemeClr val="tx1"/>
                </a:solidFill>
              </a:rPr>
              <a:t>“The City has not persuaded the Court that a local law is not preempted when it presents regulated parties with viable non-preempted options.”</a:t>
            </a:r>
          </a:p>
          <a:p>
            <a:pPr marL="0" indent="0">
              <a:spcBef>
                <a:spcPts val="600"/>
              </a:spcBef>
              <a:buNone/>
            </a:pPr>
            <a:endParaRPr lang="en-US" i="1" dirty="0"/>
          </a:p>
          <a:p>
            <a:pPr marL="0" indent="0">
              <a:spcBef>
                <a:spcPts val="600"/>
              </a:spcBef>
              <a:buNone/>
            </a:pPr>
            <a:r>
              <a:rPr lang="en-US" i="1" dirty="0"/>
              <a:t>Building Industry </a:t>
            </a:r>
            <a:r>
              <a:rPr lang="en-US" i="1" dirty="0" err="1"/>
              <a:t>Ass’n</a:t>
            </a:r>
            <a:r>
              <a:rPr lang="en-US" i="1" dirty="0"/>
              <a:t> of Washington v. Washington State</a:t>
            </a:r>
          </a:p>
          <a:p>
            <a:pPr marL="0" indent="0">
              <a:spcBef>
                <a:spcPts val="600"/>
              </a:spcBef>
              <a:buNone/>
            </a:pPr>
            <a:r>
              <a:rPr lang="en-US" dirty="0">
                <a:solidFill>
                  <a:schemeClr val="tx1"/>
                </a:solidFill>
              </a:rPr>
              <a:t>“Washington Building Code complies with [EPCA] because it does not create any penalty or legal compulsion to use higher efficiency products”</a:t>
            </a:r>
            <a:endParaRPr lang="en-US" dirty="0"/>
          </a:p>
          <a:p>
            <a:pPr marL="0" indent="0">
              <a:spcBef>
                <a:spcPts val="600"/>
              </a:spcBef>
              <a:buNone/>
            </a:pPr>
            <a:r>
              <a:rPr lang="en-US" dirty="0"/>
              <a:t>&amp;</a:t>
            </a:r>
          </a:p>
          <a:p>
            <a:pPr marL="0" indent="0">
              <a:spcBef>
                <a:spcPts val="600"/>
              </a:spcBef>
              <a:buNone/>
            </a:pPr>
            <a:r>
              <a:rPr lang="en-US" b="1" spc="20" dirty="0">
                <a:solidFill>
                  <a:schemeClr val="tx1"/>
                </a:solidFill>
              </a:rPr>
              <a:t>“States thus cannot, for example, require that any water heater sold or installed in the state meet energy-efficiency requirements more stringent than federal requirements.”</a:t>
            </a:r>
          </a:p>
          <a:p>
            <a:pPr marL="0" indent="0">
              <a:spcBef>
                <a:spcPts val="600"/>
              </a:spcBef>
              <a:buNone/>
            </a:pPr>
            <a:endParaRPr lang="en-US" dirty="0"/>
          </a:p>
          <a:p>
            <a:pPr marL="0" indent="0">
              <a:spcBef>
                <a:spcPts val="600"/>
              </a:spcBef>
              <a:buNone/>
            </a:pPr>
            <a:r>
              <a:rPr lang="en-US" i="1" dirty="0">
                <a:solidFill>
                  <a:schemeClr val="accent2"/>
                </a:solidFill>
              </a:rPr>
              <a:t>What are the distinguishing features of each fact pattern?</a:t>
            </a:r>
          </a:p>
        </p:txBody>
      </p:sp>
    </p:spTree>
    <p:extLst>
      <p:ext uri="{BB962C8B-B14F-4D97-AF65-F5344CB8AC3E}">
        <p14:creationId xmlns:p14="http://schemas.microsoft.com/office/powerpoint/2010/main" val="2023247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174CD-D5D4-409E-A693-6A22E89707CC}"/>
              </a:ext>
            </a:extLst>
          </p:cNvPr>
          <p:cNvSpPr>
            <a:spLocks noGrp="1"/>
          </p:cNvSpPr>
          <p:nvPr>
            <p:ph type="title"/>
          </p:nvPr>
        </p:nvSpPr>
        <p:spPr>
          <a:xfrm>
            <a:off x="648929" y="629266"/>
            <a:ext cx="3505495" cy="1622321"/>
          </a:xfrm>
        </p:spPr>
        <p:txBody>
          <a:bodyPr>
            <a:normAutofit/>
          </a:bodyPr>
          <a:lstStyle/>
          <a:p>
            <a:r>
              <a:rPr lang="en-US" sz="3700" b="1">
                <a:latin typeface="+mn-lt"/>
              </a:rPr>
              <a:t>Preemption: </a:t>
            </a:r>
            <a:br>
              <a:rPr lang="en-US" sz="3700" b="1">
                <a:latin typeface="+mn-lt"/>
              </a:rPr>
            </a:br>
            <a:r>
              <a:rPr lang="en-US" sz="3700" b="1">
                <a:latin typeface="+mn-lt"/>
              </a:rPr>
              <a:t>“It’s Complicated”</a:t>
            </a:r>
          </a:p>
        </p:txBody>
      </p:sp>
      <p:sp>
        <p:nvSpPr>
          <p:cNvPr id="3" name="Content Placeholder 2">
            <a:extLst>
              <a:ext uri="{FF2B5EF4-FFF2-40B4-BE49-F238E27FC236}">
                <a16:creationId xmlns:a16="http://schemas.microsoft.com/office/drawing/2014/main" id="{16097517-5E3F-4881-80B5-8EC58FA19F06}"/>
              </a:ext>
            </a:extLst>
          </p:cNvPr>
          <p:cNvSpPr>
            <a:spLocks noGrp="1"/>
          </p:cNvSpPr>
          <p:nvPr>
            <p:ph idx="1"/>
          </p:nvPr>
        </p:nvSpPr>
        <p:spPr>
          <a:xfrm>
            <a:off x="648931" y="2438400"/>
            <a:ext cx="3505494" cy="3785419"/>
          </a:xfrm>
        </p:spPr>
        <p:txBody>
          <a:bodyPr>
            <a:normAutofit/>
          </a:bodyPr>
          <a:lstStyle/>
          <a:p>
            <a:endParaRPr lang="en-US" sz="2000" dirty="0">
              <a:latin typeface="+mj-lt"/>
            </a:endParaRPr>
          </a:p>
          <a:p>
            <a:r>
              <a:rPr lang="en-US" sz="2000" dirty="0">
                <a:latin typeface="+mj-lt"/>
              </a:rPr>
              <a:t>What about prohibited efficiency minimums?</a:t>
            </a:r>
          </a:p>
          <a:p>
            <a:r>
              <a:rPr lang="en-US" sz="2000" dirty="0">
                <a:latin typeface="+mj-lt"/>
              </a:rPr>
              <a:t>Plain statutory language &amp; common sense.</a:t>
            </a:r>
          </a:p>
          <a:p>
            <a:pPr marL="0" indent="0">
              <a:buNone/>
            </a:pPr>
            <a:endParaRPr lang="en-US" sz="2000" dirty="0"/>
          </a:p>
        </p:txBody>
      </p:sp>
      <p:sp>
        <p:nvSpPr>
          <p:cNvPr id="14" name="Rectangle 1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B091F20-55D8-4C09-B210-9F96DC69E5BE}"/>
              </a:ext>
            </a:extLst>
          </p:cNvPr>
          <p:cNvPicPr>
            <a:picLocks noChangeAspect="1"/>
          </p:cNvPicPr>
          <p:nvPr/>
        </p:nvPicPr>
        <p:blipFill rotWithShape="1">
          <a:blip r:embed="rId2"/>
          <a:srcRect t="1451"/>
          <a:stretch/>
        </p:blipFill>
        <p:spPr>
          <a:xfrm>
            <a:off x="5405862" y="2290156"/>
            <a:ext cx="6019331" cy="2274442"/>
          </a:xfrm>
          <a:prstGeom prst="rect">
            <a:avLst/>
          </a:prstGeom>
          <a:effectLst/>
        </p:spPr>
      </p:pic>
    </p:spTree>
    <p:extLst>
      <p:ext uri="{BB962C8B-B14F-4D97-AF65-F5344CB8AC3E}">
        <p14:creationId xmlns:p14="http://schemas.microsoft.com/office/powerpoint/2010/main" val="1327755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124" y="365126"/>
            <a:ext cx="5385918" cy="5935190"/>
          </a:xfrm>
          <a:solidFill>
            <a:schemeClr val="bg2"/>
          </a:solidFill>
          <a:effectLst>
            <a:outerShdw blurRad="50800" dist="38100" dir="8100000" algn="tr" rotWithShape="0">
              <a:prstClr val="black">
                <a:alpha val="40000"/>
              </a:prstClr>
            </a:outerShdw>
          </a:effectLst>
        </p:spPr>
        <p:txBody>
          <a:bodyPr>
            <a:normAutofit/>
          </a:bodyPr>
          <a:lstStyle/>
          <a:p>
            <a:r>
              <a:rPr lang="en-US" altLang="en-US" sz="5400" b="1" dirty="0">
                <a:latin typeface="+mn-lt"/>
              </a:rPr>
              <a:t>	What </a:t>
            </a:r>
            <a:br>
              <a:rPr lang="en-US" altLang="en-US" sz="5400" b="1" dirty="0">
                <a:latin typeface="+mn-lt"/>
              </a:rPr>
            </a:br>
            <a:r>
              <a:rPr lang="en-US" altLang="en-US" sz="5400" b="1" dirty="0">
                <a:latin typeface="+mn-lt"/>
              </a:rPr>
              <a:t>	</a:t>
            </a:r>
            <a:r>
              <a:rPr lang="en-US" altLang="en-US" sz="5400" b="1" i="1" dirty="0">
                <a:latin typeface="+mn-lt"/>
              </a:rPr>
              <a:t>IS</a:t>
            </a:r>
            <a:r>
              <a:rPr lang="en-US" altLang="en-US" sz="5400" b="1" dirty="0">
                <a:latin typeface="+mn-lt"/>
              </a:rPr>
              <a:t> </a:t>
            </a:r>
            <a:br>
              <a:rPr lang="en-US" altLang="en-US" sz="5400" b="1" dirty="0">
                <a:latin typeface="+mn-lt"/>
              </a:rPr>
            </a:br>
            <a:r>
              <a:rPr lang="en-US" altLang="en-US" sz="5400" b="1" dirty="0">
                <a:latin typeface="+mn-lt"/>
              </a:rPr>
              <a:t>	ICC’s </a:t>
            </a:r>
            <a:br>
              <a:rPr lang="en-US" altLang="en-US" sz="5400" b="1" dirty="0">
                <a:latin typeface="+mn-lt"/>
              </a:rPr>
            </a:br>
            <a:r>
              <a:rPr lang="en-US" altLang="en-US" sz="5400" b="1" dirty="0">
                <a:latin typeface="+mn-lt"/>
              </a:rPr>
              <a:t>	Role?</a:t>
            </a:r>
            <a:endParaRPr lang="en-US" sz="5400" b="1" dirty="0">
              <a:latin typeface="+mn-lt"/>
            </a:endParaRPr>
          </a:p>
        </p:txBody>
      </p:sp>
      <p:sp>
        <p:nvSpPr>
          <p:cNvPr id="3" name="Content Placeholder 2"/>
          <p:cNvSpPr>
            <a:spLocks noGrp="1"/>
          </p:cNvSpPr>
          <p:nvPr>
            <p:ph idx="1"/>
          </p:nvPr>
        </p:nvSpPr>
        <p:spPr>
          <a:xfrm>
            <a:off x="6451042" y="365126"/>
            <a:ext cx="5346216" cy="6122171"/>
          </a:xfrm>
        </p:spPr>
        <p:txBody>
          <a:bodyPr anchor="ctr">
            <a:normAutofit/>
          </a:bodyPr>
          <a:lstStyle/>
          <a:p>
            <a:pPr lvl="1">
              <a:spcAft>
                <a:spcPts val="1200"/>
              </a:spcAft>
            </a:pPr>
            <a:r>
              <a:rPr lang="en-US" sz="4000" dirty="0">
                <a:solidFill>
                  <a:schemeClr val="accent1"/>
                </a:solidFill>
                <a:latin typeface="+mj-lt"/>
                <a:ea typeface="Times New Roman" panose="02020603050405020304" pitchFamily="18" charset="0"/>
              </a:rPr>
              <a:t>Be an expert</a:t>
            </a:r>
          </a:p>
          <a:p>
            <a:pPr marL="457200" lvl="1" indent="0">
              <a:spcAft>
                <a:spcPts val="1200"/>
              </a:spcAft>
              <a:buNone/>
            </a:pPr>
            <a:r>
              <a:rPr lang="en-US" sz="4000" dirty="0">
                <a:solidFill>
                  <a:schemeClr val="accent1"/>
                </a:solidFill>
                <a:latin typeface="+mj-lt"/>
                <a:ea typeface="Times New Roman" panose="02020603050405020304" pitchFamily="18" charset="0"/>
              </a:rPr>
              <a:t>	or</a:t>
            </a:r>
          </a:p>
          <a:p>
            <a:pPr lvl="1">
              <a:spcAft>
                <a:spcPts val="1200"/>
              </a:spcAft>
            </a:pPr>
            <a:r>
              <a:rPr lang="en-US" sz="4000" dirty="0">
                <a:solidFill>
                  <a:schemeClr val="accent1"/>
                </a:solidFill>
                <a:effectLst/>
                <a:latin typeface="+mj-lt"/>
                <a:ea typeface="Times New Roman" panose="02020603050405020304" pitchFamily="18" charset="0"/>
              </a:rPr>
              <a:t>Defer to the experts</a:t>
            </a:r>
            <a:endParaRPr lang="en-US" sz="3600" dirty="0">
              <a:solidFill>
                <a:schemeClr val="accent1"/>
              </a:solidFill>
              <a:latin typeface="+mj-lt"/>
              <a:ea typeface="Times New Roman" panose="02020603050405020304" pitchFamily="18" charset="0"/>
            </a:endParaRPr>
          </a:p>
        </p:txBody>
      </p:sp>
    </p:spTree>
    <p:extLst>
      <p:ext uri="{BB962C8B-B14F-4D97-AF65-F5344CB8AC3E}">
        <p14:creationId xmlns:p14="http://schemas.microsoft.com/office/powerpoint/2010/main" val="38385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21792"/>
            <a:ext cx="4795157" cy="5413248"/>
          </a:xfrm>
        </p:spPr>
        <p:txBody>
          <a:bodyPr>
            <a:normAutofit/>
          </a:bodyPr>
          <a:lstStyle/>
          <a:p>
            <a:r>
              <a:rPr lang="en-US" altLang="en-US" sz="5200" b="1" dirty="0">
                <a:solidFill>
                  <a:schemeClr val="bg1"/>
                </a:solidFill>
                <a:latin typeface="+mn-lt"/>
              </a:rPr>
              <a:t>Conclusion</a:t>
            </a:r>
            <a:endParaRPr lang="en-US" sz="5200" b="1" dirty="0">
              <a:solidFill>
                <a:schemeClr val="bg1"/>
              </a:solidFill>
              <a:latin typeface="+mn-lt"/>
            </a:endParaRPr>
          </a:p>
        </p:txBody>
      </p:sp>
      <p:sp>
        <p:nvSpPr>
          <p:cNvPr id="3" name="Content Placeholder 2"/>
          <p:cNvSpPr>
            <a:spLocks noGrp="1"/>
          </p:cNvSpPr>
          <p:nvPr>
            <p:ph idx="1"/>
          </p:nvPr>
        </p:nvSpPr>
        <p:spPr>
          <a:xfrm>
            <a:off x="6521450" y="621792"/>
            <a:ext cx="4832349" cy="5413248"/>
          </a:xfrm>
        </p:spPr>
        <p:txBody>
          <a:bodyPr anchor="ctr">
            <a:normAutofit/>
          </a:bodyPr>
          <a:lstStyle/>
          <a:p>
            <a:pPr marL="0" indent="0">
              <a:spcAft>
                <a:spcPts val="1200"/>
              </a:spcAft>
              <a:buNone/>
            </a:pPr>
            <a:r>
              <a:rPr lang="en-US" sz="2400" dirty="0">
                <a:solidFill>
                  <a:schemeClr val="tx2"/>
                </a:solidFill>
                <a:latin typeface="+mj-lt"/>
              </a:rPr>
              <a:t>RE-126-19 set minimum efficiency requirements for covered products that conflict with federal law. AHRI asks that the appeal be granted on the grounds that the provisions are:</a:t>
            </a:r>
          </a:p>
          <a:p>
            <a:pPr>
              <a:spcAft>
                <a:spcPts val="1200"/>
              </a:spcAft>
            </a:pPr>
            <a:r>
              <a:rPr lang="en-US" sz="2400" dirty="0">
                <a:solidFill>
                  <a:schemeClr val="tx2"/>
                </a:solidFill>
                <a:latin typeface="+mj-lt"/>
              </a:rPr>
              <a:t>Burdensome</a:t>
            </a:r>
          </a:p>
          <a:p>
            <a:pPr>
              <a:spcAft>
                <a:spcPts val="1200"/>
              </a:spcAft>
            </a:pPr>
            <a:r>
              <a:rPr lang="en-US" sz="2400" dirty="0">
                <a:solidFill>
                  <a:schemeClr val="tx2"/>
                </a:solidFill>
                <a:latin typeface="+mj-lt"/>
              </a:rPr>
              <a:t>Out of scope</a:t>
            </a:r>
          </a:p>
        </p:txBody>
      </p:sp>
    </p:spTree>
    <p:extLst>
      <p:ext uri="{BB962C8B-B14F-4D97-AF65-F5344CB8AC3E}">
        <p14:creationId xmlns:p14="http://schemas.microsoft.com/office/powerpoint/2010/main" val="181867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E6B0B0-2CE8-4D9F-AA26-57EDEDA765B0}"/>
              </a:ext>
            </a:extLst>
          </p:cNvPr>
          <p:cNvSpPr>
            <a:spLocks noGrp="1"/>
          </p:cNvSpPr>
          <p:nvPr>
            <p:ph type="title"/>
          </p:nvPr>
        </p:nvSpPr>
        <p:spPr>
          <a:xfrm>
            <a:off x="1197864" y="901283"/>
            <a:ext cx="4898135" cy="1346693"/>
          </a:xfrm>
        </p:spPr>
        <p:txBody>
          <a:bodyPr>
            <a:normAutofit/>
          </a:bodyPr>
          <a:lstStyle/>
          <a:p>
            <a:r>
              <a:rPr lang="en-US" sz="4000" b="1">
                <a:latin typeface="+mn-lt"/>
              </a:rPr>
              <a:t>RE-126-19</a:t>
            </a:r>
          </a:p>
        </p:txBody>
      </p:sp>
      <p:sp>
        <p:nvSpPr>
          <p:cNvPr id="23" name="Rectangle 22">
            <a:extLst>
              <a:ext uri="{FF2B5EF4-FFF2-40B4-BE49-F238E27FC236}">
                <a16:creationId xmlns:a16="http://schemas.microsoft.com/office/drawing/2014/main" id="{067CFD9A-AD7C-42E8-898D-F51A83B1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BD6807-5DBC-456B-A0FE-952E4873588F}"/>
              </a:ext>
            </a:extLst>
          </p:cNvPr>
          <p:cNvSpPr>
            <a:spLocks noGrp="1"/>
          </p:cNvSpPr>
          <p:nvPr>
            <p:ph idx="1"/>
          </p:nvPr>
        </p:nvSpPr>
        <p:spPr>
          <a:xfrm>
            <a:off x="1197864" y="2247976"/>
            <a:ext cx="4878978" cy="3796208"/>
          </a:xfrm>
        </p:spPr>
        <p:txBody>
          <a:bodyPr>
            <a:normAutofit/>
          </a:bodyPr>
          <a:lstStyle/>
          <a:p>
            <a:r>
              <a:rPr lang="en-US" sz="2400" dirty="0"/>
              <a:t>Rejected by Technical Committee twice.</a:t>
            </a:r>
          </a:p>
          <a:p>
            <a:r>
              <a:rPr lang="en-US" sz="2400" dirty="0"/>
              <a:t>Sets efficiency minimums for residential water heaters that are both above and below the federal requirements</a:t>
            </a:r>
          </a:p>
          <a:p>
            <a:r>
              <a:rPr lang="en-US" sz="2400" dirty="0"/>
              <a:t>Creates new definitions for “grid-enabled” and “solar” water heaters inconsistent with federal law</a:t>
            </a:r>
          </a:p>
        </p:txBody>
      </p:sp>
      <p:pic>
        <p:nvPicPr>
          <p:cNvPr id="5" name="Picture 4">
            <a:extLst>
              <a:ext uri="{FF2B5EF4-FFF2-40B4-BE49-F238E27FC236}">
                <a16:creationId xmlns:a16="http://schemas.microsoft.com/office/drawing/2014/main" id="{0603C26A-0B16-4A65-83C2-614E58D414F2}"/>
              </a:ext>
            </a:extLst>
          </p:cNvPr>
          <p:cNvPicPr>
            <a:picLocks noChangeAspect="1"/>
          </p:cNvPicPr>
          <p:nvPr/>
        </p:nvPicPr>
        <p:blipFill>
          <a:blip r:embed="rId2"/>
          <a:stretch>
            <a:fillRect/>
          </a:stretch>
        </p:blipFill>
        <p:spPr>
          <a:xfrm>
            <a:off x="6571487" y="2247976"/>
            <a:ext cx="4738918" cy="3554188"/>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1588876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5" y="365126"/>
            <a:ext cx="7779895" cy="1463674"/>
          </a:xfrm>
        </p:spPr>
        <p:txBody>
          <a:bodyPr/>
          <a:lstStyle/>
          <a:p>
            <a:r>
              <a:rPr lang="en-US" b="1" dirty="0">
                <a:latin typeface="+mn-lt"/>
              </a:rPr>
              <a:t>Why Are We Here? </a:t>
            </a:r>
          </a:p>
        </p:txBody>
      </p:sp>
      <p:sp>
        <p:nvSpPr>
          <p:cNvPr id="3" name="Content Placeholder 2"/>
          <p:cNvSpPr>
            <a:spLocks noGrp="1"/>
          </p:cNvSpPr>
          <p:nvPr>
            <p:ph idx="1"/>
          </p:nvPr>
        </p:nvSpPr>
        <p:spPr>
          <a:xfrm>
            <a:off x="449705" y="1745674"/>
            <a:ext cx="6560694" cy="4405746"/>
          </a:xfrm>
        </p:spPr>
        <p:txBody>
          <a:bodyPr>
            <a:normAutofit/>
          </a:bodyPr>
          <a:lstStyle/>
          <a:p>
            <a:pPr marL="0" indent="0">
              <a:spcBef>
                <a:spcPts val="0"/>
              </a:spcBef>
              <a:spcAft>
                <a:spcPts val="970"/>
              </a:spcAft>
              <a:buNone/>
            </a:pPr>
            <a:endParaRPr lang="en-US" sz="2400" b="0" i="0" dirty="0">
              <a:solidFill>
                <a:srgbClr val="000000"/>
              </a:solidFill>
              <a:effectLst/>
              <a:latin typeface="Open Sans"/>
            </a:endParaRPr>
          </a:p>
          <a:p>
            <a:pPr marL="0" indent="0">
              <a:spcBef>
                <a:spcPts val="0"/>
              </a:spcBef>
              <a:spcAft>
                <a:spcPts val="970"/>
              </a:spcAft>
              <a:buNone/>
            </a:pPr>
            <a:r>
              <a:rPr lang="en-US" sz="2400" b="0" i="0" dirty="0">
                <a:solidFill>
                  <a:srgbClr val="000000"/>
                </a:solidFill>
                <a:effectLst/>
                <a:latin typeface="Open Sans"/>
              </a:rPr>
              <a:t>Any State regulation providing for any energy conservation standard … of a covered product </a:t>
            </a:r>
            <a:r>
              <a:rPr lang="en-US" sz="2400" b="1" i="0" dirty="0">
                <a:solidFill>
                  <a:srgbClr val="000000"/>
                </a:solidFill>
                <a:effectLst/>
                <a:latin typeface="Open Sans"/>
              </a:rPr>
              <a:t>that is not identical to a Federal standard in effect under this subpart is preempted by that standard.</a:t>
            </a:r>
            <a:endParaRPr lang="en-US" sz="2400" dirty="0">
              <a:solidFill>
                <a:srgbClr val="000000"/>
              </a:solidFill>
              <a:latin typeface="Open Sans"/>
              <a:ea typeface="Times New Roman" panose="02020603050405020304" pitchFamily="18" charset="0"/>
            </a:endParaRPr>
          </a:p>
          <a:p>
            <a:pPr marL="0" indent="0">
              <a:spcBef>
                <a:spcPts val="0"/>
              </a:spcBef>
              <a:spcAft>
                <a:spcPts val="970"/>
              </a:spcAft>
              <a:buNone/>
            </a:pPr>
            <a:r>
              <a:rPr lang="en-US" sz="2000" i="1" dirty="0">
                <a:solidFill>
                  <a:srgbClr val="000000"/>
                </a:solidFill>
                <a:latin typeface="Open Sans"/>
                <a:ea typeface="Times New Roman" panose="02020603050405020304" pitchFamily="18" charset="0"/>
              </a:rPr>
              <a:t>10 CFR 430.33 “Preemption of State Regulations”</a:t>
            </a:r>
          </a:p>
          <a:p>
            <a:pPr lvl="2" algn="just">
              <a:spcBef>
                <a:spcPts val="0"/>
              </a:spcBef>
              <a:spcAft>
                <a:spcPts val="970"/>
              </a:spcAft>
            </a:pPr>
            <a:endParaRPr lang="en-US" sz="1400" b="1" dirty="0">
              <a:solidFill>
                <a:srgbClr val="000000"/>
              </a:solidFill>
              <a:effectLst/>
              <a:latin typeface="Open Sans"/>
              <a:ea typeface="Times New Roman" panose="02020603050405020304" pitchFamily="18" charset="0"/>
            </a:endParaRPr>
          </a:p>
          <a:p>
            <a:pPr algn="just">
              <a:spcBef>
                <a:spcPts val="0"/>
              </a:spcBef>
              <a:spcAft>
                <a:spcPts val="970"/>
              </a:spcAft>
            </a:pPr>
            <a:r>
              <a:rPr lang="en-US" sz="2400" dirty="0">
                <a:effectLst/>
                <a:ea typeface="Times New Roman" panose="02020603050405020304" pitchFamily="18" charset="0"/>
              </a:rPr>
              <a:t>RE-126-19 sets energy conservation standards that are NOT identical to </a:t>
            </a:r>
            <a:r>
              <a:rPr lang="en-US" sz="2400" dirty="0">
                <a:ea typeface="Times New Roman" panose="02020603050405020304" pitchFamily="18" charset="0"/>
              </a:rPr>
              <a:t>F</a:t>
            </a:r>
            <a:r>
              <a:rPr lang="en-US" sz="2400" dirty="0">
                <a:effectLst/>
                <a:ea typeface="Times New Roman" panose="02020603050405020304" pitchFamily="18" charset="0"/>
              </a:rPr>
              <a:t>ederal standards</a:t>
            </a:r>
          </a:p>
          <a:p>
            <a:pPr algn="just">
              <a:spcBef>
                <a:spcPts val="0"/>
              </a:spcBef>
              <a:spcAft>
                <a:spcPts val="970"/>
              </a:spcAft>
            </a:pPr>
            <a:endParaRPr lang="en-US" sz="2200" dirty="0">
              <a:solidFill>
                <a:schemeClr val="accent1"/>
              </a:solidFill>
              <a:effectLst/>
              <a:ea typeface="Times New Roman" panose="02020603050405020304" pitchFamily="18" charset="0"/>
            </a:endParaRPr>
          </a:p>
        </p:txBody>
      </p:sp>
      <p:pic>
        <p:nvPicPr>
          <p:cNvPr id="12" name="Picture 11">
            <a:extLst>
              <a:ext uri="{FF2B5EF4-FFF2-40B4-BE49-F238E27FC236}">
                <a16:creationId xmlns:a16="http://schemas.microsoft.com/office/drawing/2014/main" id="{44CB08EE-AACD-4CB5-AD62-6CD99D86729C}"/>
              </a:ext>
            </a:extLst>
          </p:cNvPr>
          <p:cNvPicPr>
            <a:picLocks noChangeAspect="1"/>
          </p:cNvPicPr>
          <p:nvPr/>
        </p:nvPicPr>
        <p:blipFill rotWithShape="1">
          <a:blip r:embed="rId2"/>
          <a:srcRect t="23075" r="31359"/>
          <a:stretch/>
        </p:blipFill>
        <p:spPr>
          <a:xfrm>
            <a:off x="7506118" y="2180492"/>
            <a:ext cx="4655128" cy="3612296"/>
          </a:xfrm>
          <a:prstGeom prst="rect">
            <a:avLst/>
          </a:prstGeom>
        </p:spPr>
      </p:pic>
      <p:sp>
        <p:nvSpPr>
          <p:cNvPr id="13" name="TextBox 12">
            <a:extLst>
              <a:ext uri="{FF2B5EF4-FFF2-40B4-BE49-F238E27FC236}">
                <a16:creationId xmlns:a16="http://schemas.microsoft.com/office/drawing/2014/main" id="{648ECABC-A6EE-4A93-96C7-613EAE2AA959}"/>
              </a:ext>
            </a:extLst>
          </p:cNvPr>
          <p:cNvSpPr txBox="1"/>
          <p:nvPr/>
        </p:nvSpPr>
        <p:spPr>
          <a:xfrm>
            <a:off x="7506118" y="2180492"/>
            <a:ext cx="4236177" cy="2677656"/>
          </a:xfrm>
          <a:prstGeom prst="rect">
            <a:avLst/>
          </a:prstGeom>
          <a:noFill/>
        </p:spPr>
        <p:txBody>
          <a:bodyPr wrap="square" rtlCol="0">
            <a:spAutoFit/>
          </a:bodyPr>
          <a:lstStyle/>
          <a:p>
            <a:r>
              <a:rPr lang="en-US" sz="2800" dirty="0">
                <a:solidFill>
                  <a:schemeClr val="tx2"/>
                </a:solidFill>
                <a:latin typeface="Aldhabi" panose="01000000000000000000" pitchFamily="2" charset="-78"/>
                <a:cs typeface="Aldhabi" panose="01000000000000000000" pitchFamily="2" charset="-78"/>
              </a:rPr>
              <a:t>Supremacy Clause – Ladder of Laws</a:t>
            </a:r>
          </a:p>
          <a:p>
            <a:pPr marL="514350" indent="-514350">
              <a:buFont typeface="+mj-lt"/>
              <a:buAutoNum type="arabicPeriod"/>
            </a:pPr>
            <a:r>
              <a:rPr lang="en-US" sz="2800" dirty="0">
                <a:solidFill>
                  <a:schemeClr val="tx2"/>
                </a:solidFill>
                <a:latin typeface="Aldhabi" panose="01000000000000000000" pitchFamily="2" charset="-78"/>
                <a:cs typeface="Aldhabi" panose="01000000000000000000" pitchFamily="2" charset="-78"/>
              </a:rPr>
              <a:t>U.S Constitution</a:t>
            </a:r>
          </a:p>
          <a:p>
            <a:pPr marL="514350" indent="-514350">
              <a:buFont typeface="+mj-lt"/>
              <a:buAutoNum type="arabicPeriod"/>
            </a:pPr>
            <a:r>
              <a:rPr lang="en-US" sz="2800" dirty="0">
                <a:solidFill>
                  <a:schemeClr val="tx2"/>
                </a:solidFill>
                <a:latin typeface="Aldhabi" panose="01000000000000000000" pitchFamily="2" charset="-78"/>
                <a:cs typeface="Aldhabi" panose="01000000000000000000" pitchFamily="2" charset="-78"/>
              </a:rPr>
              <a:t>Federal Law &amp; Treaties</a:t>
            </a:r>
          </a:p>
          <a:p>
            <a:pPr marL="514350" indent="-514350">
              <a:buFont typeface="+mj-lt"/>
              <a:buAutoNum type="arabicPeriod"/>
            </a:pPr>
            <a:r>
              <a:rPr lang="en-US" sz="2800" dirty="0">
                <a:solidFill>
                  <a:schemeClr val="tx2"/>
                </a:solidFill>
                <a:latin typeface="Aldhabi" panose="01000000000000000000" pitchFamily="2" charset="-78"/>
                <a:cs typeface="Aldhabi" panose="01000000000000000000" pitchFamily="2" charset="-78"/>
              </a:rPr>
              <a:t>State Constitutions</a:t>
            </a:r>
          </a:p>
          <a:p>
            <a:pPr marL="514350" indent="-514350">
              <a:buFont typeface="+mj-lt"/>
              <a:buAutoNum type="arabicPeriod"/>
            </a:pPr>
            <a:r>
              <a:rPr lang="en-US" sz="2800" dirty="0">
                <a:solidFill>
                  <a:schemeClr val="tx2"/>
                </a:solidFill>
                <a:latin typeface="Aldhabi" panose="01000000000000000000" pitchFamily="2" charset="-78"/>
                <a:cs typeface="Aldhabi" panose="01000000000000000000" pitchFamily="2" charset="-78"/>
              </a:rPr>
              <a:t>State Laws</a:t>
            </a:r>
          </a:p>
          <a:p>
            <a:pPr marL="514350" indent="-514350">
              <a:buFont typeface="+mj-lt"/>
              <a:buAutoNum type="arabicPeriod"/>
            </a:pPr>
            <a:r>
              <a:rPr lang="en-US" sz="2800" dirty="0">
                <a:solidFill>
                  <a:schemeClr val="tx2"/>
                </a:solidFill>
                <a:latin typeface="Aldhabi" panose="01000000000000000000" pitchFamily="2" charset="-78"/>
                <a:cs typeface="Aldhabi" panose="01000000000000000000" pitchFamily="2" charset="-78"/>
              </a:rPr>
              <a:t>Local Orders</a:t>
            </a:r>
          </a:p>
        </p:txBody>
      </p:sp>
    </p:spTree>
    <p:extLst>
      <p:ext uri="{BB962C8B-B14F-4D97-AF65-F5344CB8AC3E}">
        <p14:creationId xmlns:p14="http://schemas.microsoft.com/office/powerpoint/2010/main" val="2808754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7A4E-53A8-47BC-9333-17CA9009B58E}"/>
              </a:ext>
            </a:extLst>
          </p:cNvPr>
          <p:cNvSpPr>
            <a:spLocks noGrp="1"/>
          </p:cNvSpPr>
          <p:nvPr>
            <p:ph type="title"/>
          </p:nvPr>
        </p:nvSpPr>
        <p:spPr>
          <a:xfrm>
            <a:off x="238649" y="3865474"/>
            <a:ext cx="10515600" cy="1325563"/>
          </a:xfrm>
        </p:spPr>
        <p:txBody>
          <a:bodyPr/>
          <a:lstStyle/>
          <a:p>
            <a:r>
              <a:rPr lang="en-US" b="1" dirty="0">
                <a:latin typeface="+mn-lt"/>
              </a:rPr>
              <a:t>What is Preemption?</a:t>
            </a:r>
          </a:p>
        </p:txBody>
      </p:sp>
      <p:sp>
        <p:nvSpPr>
          <p:cNvPr id="3" name="Content Placeholder 2">
            <a:extLst>
              <a:ext uri="{FF2B5EF4-FFF2-40B4-BE49-F238E27FC236}">
                <a16:creationId xmlns:a16="http://schemas.microsoft.com/office/drawing/2014/main" id="{AF464758-64F2-4392-BB72-ACE651D1183A}"/>
              </a:ext>
            </a:extLst>
          </p:cNvPr>
          <p:cNvSpPr>
            <a:spLocks noGrp="1"/>
          </p:cNvSpPr>
          <p:nvPr>
            <p:ph idx="1"/>
          </p:nvPr>
        </p:nvSpPr>
        <p:spPr>
          <a:xfrm>
            <a:off x="5721994" y="2015554"/>
            <a:ext cx="5032255" cy="4213226"/>
          </a:xfrm>
        </p:spPr>
        <p:txBody>
          <a:bodyPr>
            <a:normAutofit fontScale="92500" lnSpcReduction="10000"/>
          </a:bodyPr>
          <a:lstStyle/>
          <a:p>
            <a:pPr marL="0" indent="0">
              <a:buNone/>
            </a:pPr>
            <a:r>
              <a:rPr lang="en-US" sz="4000" b="1" dirty="0">
                <a:solidFill>
                  <a:schemeClr val="accent2"/>
                </a:solidFill>
                <a:latin typeface="+mj-lt"/>
              </a:rPr>
              <a:t>National Appliance Energy Conservation Act 1987</a:t>
            </a:r>
          </a:p>
          <a:p>
            <a:r>
              <a:rPr lang="en-US" sz="2800" dirty="0">
                <a:latin typeface="+mj-lt"/>
              </a:rPr>
              <a:t>Mandated national federal energy efficiency standards</a:t>
            </a:r>
          </a:p>
          <a:p>
            <a:r>
              <a:rPr lang="en-US" sz="2800" dirty="0">
                <a:latin typeface="+mj-lt"/>
              </a:rPr>
              <a:t>Preempts state law from regulating energy efficiency for “covered products”</a:t>
            </a:r>
          </a:p>
          <a:p>
            <a:r>
              <a:rPr lang="en-US" dirty="0">
                <a:latin typeface="+mj-lt"/>
              </a:rPr>
              <a:t>Narrow exception for some types of building codes</a:t>
            </a:r>
            <a:endParaRPr lang="en-US" sz="2800" dirty="0">
              <a:latin typeface="+mj-lt"/>
            </a:endParaRPr>
          </a:p>
          <a:p>
            <a:endParaRPr lang="en-US" dirty="0"/>
          </a:p>
        </p:txBody>
      </p:sp>
      <p:pic>
        <p:nvPicPr>
          <p:cNvPr id="7" name="Picture 6">
            <a:extLst>
              <a:ext uri="{FF2B5EF4-FFF2-40B4-BE49-F238E27FC236}">
                <a16:creationId xmlns:a16="http://schemas.microsoft.com/office/drawing/2014/main" id="{EDE86CF5-B50C-430D-99B3-C45A3972B62F}"/>
              </a:ext>
            </a:extLst>
          </p:cNvPr>
          <p:cNvPicPr>
            <a:picLocks noChangeAspect="1"/>
          </p:cNvPicPr>
          <p:nvPr/>
        </p:nvPicPr>
        <p:blipFill>
          <a:blip r:embed="rId2"/>
          <a:stretch>
            <a:fillRect/>
          </a:stretch>
        </p:blipFill>
        <p:spPr>
          <a:xfrm>
            <a:off x="401934" y="649680"/>
            <a:ext cx="4600823" cy="2912618"/>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1231964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6C0D7E-AE28-4D0E-A43A-687A3D4F19DB}"/>
              </a:ext>
            </a:extLst>
          </p:cNvPr>
          <p:cNvSpPr>
            <a:spLocks noGrp="1"/>
          </p:cNvSpPr>
          <p:nvPr>
            <p:ph type="title"/>
          </p:nvPr>
        </p:nvSpPr>
        <p:spPr>
          <a:xfrm>
            <a:off x="838199" y="537883"/>
            <a:ext cx="5150227" cy="1942810"/>
          </a:xfrm>
        </p:spPr>
        <p:txBody>
          <a:bodyPr anchor="b">
            <a:noAutofit/>
          </a:bodyPr>
          <a:lstStyle/>
          <a:p>
            <a:r>
              <a:rPr lang="en-US" sz="4800" b="1" dirty="0">
                <a:latin typeface="+mn-lt"/>
              </a:rPr>
              <a:t>Why is Preemption </a:t>
            </a:r>
            <a:br>
              <a:rPr lang="en-US" sz="4800" b="1" dirty="0">
                <a:latin typeface="+mn-lt"/>
              </a:rPr>
            </a:br>
            <a:r>
              <a:rPr lang="en-US" sz="4800" b="1" dirty="0">
                <a:latin typeface="+mn-lt"/>
              </a:rPr>
              <a:t>Important?</a:t>
            </a:r>
          </a:p>
        </p:txBody>
      </p:sp>
      <p:sp>
        <p:nvSpPr>
          <p:cNvPr id="3" name="Content Placeholder 2">
            <a:extLst>
              <a:ext uri="{FF2B5EF4-FFF2-40B4-BE49-F238E27FC236}">
                <a16:creationId xmlns:a16="http://schemas.microsoft.com/office/drawing/2014/main" id="{9A9861A9-D1CB-4769-AEA9-67DA132D93FF}"/>
              </a:ext>
            </a:extLst>
          </p:cNvPr>
          <p:cNvSpPr>
            <a:spLocks noGrp="1"/>
          </p:cNvSpPr>
          <p:nvPr>
            <p:ph idx="1"/>
          </p:nvPr>
        </p:nvSpPr>
        <p:spPr>
          <a:xfrm>
            <a:off x="838199" y="2686323"/>
            <a:ext cx="4783697" cy="3433583"/>
          </a:xfrm>
        </p:spPr>
        <p:txBody>
          <a:bodyPr>
            <a:normAutofit/>
          </a:bodyPr>
          <a:lstStyle/>
          <a:p>
            <a:r>
              <a:rPr lang="en-US" dirty="0"/>
              <a:t>Economies of scale</a:t>
            </a:r>
          </a:p>
          <a:p>
            <a:r>
              <a:rPr lang="en-US" dirty="0"/>
              <a:t>Avoid patchwork of competing requirements</a:t>
            </a:r>
          </a:p>
          <a:p>
            <a:r>
              <a:rPr lang="en-US" dirty="0"/>
              <a:t>Save energy while reduce costs to consumer</a:t>
            </a:r>
          </a:p>
          <a:p>
            <a:r>
              <a:rPr lang="en-US" i="1" dirty="0"/>
              <a:t>Grand compromise &amp; resounding success</a:t>
            </a:r>
          </a:p>
          <a:p>
            <a:endParaRPr lang="en-US" sz="2000" dirty="0"/>
          </a:p>
        </p:txBody>
      </p:sp>
      <p:pic>
        <p:nvPicPr>
          <p:cNvPr id="5" name="Picture 4">
            <a:extLst>
              <a:ext uri="{FF2B5EF4-FFF2-40B4-BE49-F238E27FC236}">
                <a16:creationId xmlns:a16="http://schemas.microsoft.com/office/drawing/2014/main" id="{ED726092-1032-4332-B9FB-F6547C229C0F}"/>
              </a:ext>
            </a:extLst>
          </p:cNvPr>
          <p:cNvPicPr>
            <a:picLocks noChangeAspect="1"/>
          </p:cNvPicPr>
          <p:nvPr/>
        </p:nvPicPr>
        <p:blipFill>
          <a:blip r:embed="rId2"/>
          <a:stretch>
            <a:fillRect/>
          </a:stretch>
        </p:blipFill>
        <p:spPr>
          <a:xfrm>
            <a:off x="5988426" y="2618351"/>
            <a:ext cx="5365375" cy="3569526"/>
          </a:xfrm>
          <a:prstGeom prst="rect">
            <a:avLst/>
          </a:prstGeom>
        </p:spPr>
      </p:pic>
    </p:spTree>
    <p:extLst>
      <p:ext uri="{BB962C8B-B14F-4D97-AF65-F5344CB8AC3E}">
        <p14:creationId xmlns:p14="http://schemas.microsoft.com/office/powerpoint/2010/main" val="1409566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646" y="349664"/>
            <a:ext cx="5845571" cy="1638377"/>
          </a:xfrm>
        </p:spPr>
        <p:txBody>
          <a:bodyPr anchor="b">
            <a:normAutofit/>
          </a:bodyPr>
          <a:lstStyle/>
          <a:p>
            <a:r>
              <a:rPr lang="en-US" altLang="en-US" sz="4800" b="1" dirty="0">
                <a:latin typeface="+mn-lt"/>
              </a:rPr>
              <a:t>Why is Preemption Important?</a:t>
            </a:r>
            <a:endParaRPr lang="en-US" sz="4800" b="1" dirty="0">
              <a:latin typeface="+mn-lt"/>
            </a:endParaRPr>
          </a:p>
        </p:txBody>
      </p:sp>
      <p:sp>
        <p:nvSpPr>
          <p:cNvPr id="3" name="Content Placeholder 2"/>
          <p:cNvSpPr>
            <a:spLocks noGrp="1"/>
          </p:cNvSpPr>
          <p:nvPr>
            <p:ph idx="1"/>
          </p:nvPr>
        </p:nvSpPr>
        <p:spPr>
          <a:xfrm>
            <a:off x="329185" y="2146816"/>
            <a:ext cx="6680336" cy="3799139"/>
          </a:xfrm>
        </p:spPr>
        <p:txBody>
          <a:bodyPr anchor="ctr">
            <a:normAutofit lnSpcReduction="10000"/>
          </a:bodyPr>
          <a:lstStyle/>
          <a:p>
            <a:pPr>
              <a:spcBef>
                <a:spcPts val="0"/>
              </a:spcBef>
              <a:spcAft>
                <a:spcPts val="970"/>
              </a:spcAft>
            </a:pPr>
            <a:r>
              <a:rPr lang="en-US" sz="2000" dirty="0">
                <a:effectLst/>
                <a:ea typeface="Times New Roman" panose="02020603050405020304" pitchFamily="18" charset="0"/>
              </a:rPr>
              <a:t>DOE’s appliance efficiency program is successful.</a:t>
            </a:r>
          </a:p>
          <a:p>
            <a:pPr lvl="1">
              <a:spcBef>
                <a:spcPts val="0"/>
              </a:spcBef>
              <a:spcAft>
                <a:spcPts val="970"/>
              </a:spcAft>
            </a:pPr>
            <a:r>
              <a:rPr lang="en-US" sz="2000" dirty="0">
                <a:effectLst/>
                <a:ea typeface="Times New Roman" panose="02020603050405020304" pitchFamily="18" charset="0"/>
              </a:rPr>
              <a:t>Over 57 energy conservation standards have been published</a:t>
            </a:r>
          </a:p>
          <a:p>
            <a:pPr lvl="1">
              <a:spcBef>
                <a:spcPts val="0"/>
              </a:spcBef>
              <a:spcAft>
                <a:spcPts val="970"/>
              </a:spcAft>
            </a:pPr>
            <a:r>
              <a:rPr lang="en-US" sz="2000" dirty="0">
                <a:effectLst/>
                <a:ea typeface="Times New Roman" panose="02020603050405020304" pitchFamily="18" charset="0"/>
              </a:rPr>
              <a:t>56 quadrillion BTUs of energy has been saved nationally</a:t>
            </a:r>
          </a:p>
          <a:p>
            <a:pPr>
              <a:spcBef>
                <a:spcPts val="0"/>
              </a:spcBef>
              <a:spcAft>
                <a:spcPts val="970"/>
              </a:spcAft>
            </a:pPr>
            <a:r>
              <a:rPr lang="en-US" sz="2000" dirty="0">
                <a:effectLst/>
                <a:ea typeface="Times New Roman" panose="02020603050405020304" pitchFamily="18" charset="0"/>
              </a:rPr>
              <a:t>Each rulemaking involves extensive stakeholder input, equipment testing, economic analysis and impressive technical support appendices demonstrating that the efficiency requirement is:</a:t>
            </a:r>
          </a:p>
          <a:p>
            <a:pPr lvl="1">
              <a:spcBef>
                <a:spcPts val="0"/>
              </a:spcBef>
              <a:spcAft>
                <a:spcPts val="970"/>
              </a:spcAft>
            </a:pPr>
            <a:r>
              <a:rPr lang="en-US" sz="2000" dirty="0">
                <a:effectLst/>
                <a:ea typeface="Times New Roman" panose="02020603050405020304" pitchFamily="18" charset="0"/>
              </a:rPr>
              <a:t>technologically feasible</a:t>
            </a:r>
          </a:p>
          <a:p>
            <a:pPr lvl="1">
              <a:spcBef>
                <a:spcPts val="0"/>
              </a:spcBef>
              <a:spcAft>
                <a:spcPts val="970"/>
              </a:spcAft>
            </a:pPr>
            <a:r>
              <a:rPr lang="en-US" sz="2000" dirty="0">
                <a:effectLst/>
                <a:ea typeface="Times New Roman" panose="02020603050405020304" pitchFamily="18" charset="0"/>
              </a:rPr>
              <a:t>economically justified</a:t>
            </a:r>
          </a:p>
          <a:p>
            <a:pPr lvl="1">
              <a:spcBef>
                <a:spcPts val="0"/>
              </a:spcBef>
              <a:spcAft>
                <a:spcPts val="970"/>
              </a:spcAft>
            </a:pPr>
            <a:r>
              <a:rPr lang="en-US" sz="2000" dirty="0">
                <a:effectLst/>
                <a:ea typeface="Times New Roman" panose="02020603050405020304" pitchFamily="18" charset="0"/>
              </a:rPr>
              <a:t>saves significant energy</a:t>
            </a:r>
          </a:p>
        </p:txBody>
      </p:sp>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98338BA-9EF8-4F63-B8A8-1FB680062A55}"/>
              </a:ext>
            </a:extLst>
          </p:cNvPr>
          <p:cNvPicPr>
            <a:picLocks noChangeAspect="1"/>
          </p:cNvPicPr>
          <p:nvPr/>
        </p:nvPicPr>
        <p:blipFill>
          <a:blip r:embed="rId2"/>
          <a:stretch>
            <a:fillRect/>
          </a:stretch>
        </p:blipFill>
        <p:spPr>
          <a:xfrm>
            <a:off x="7421373" y="1890854"/>
            <a:ext cx="4235516" cy="2827572"/>
          </a:xfrm>
          <a:prstGeom prst="rect">
            <a:avLst/>
          </a:prstGeom>
        </p:spPr>
      </p:pic>
      <p:sp>
        <p:nvSpPr>
          <p:cNvPr id="18" name="Rectangle 17">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793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8B900-FC9F-4E12-814E-C0AB6B03A11C}"/>
              </a:ext>
            </a:extLst>
          </p:cNvPr>
          <p:cNvSpPr>
            <a:spLocks noGrp="1"/>
          </p:cNvSpPr>
          <p:nvPr>
            <p:ph type="title"/>
          </p:nvPr>
        </p:nvSpPr>
        <p:spPr>
          <a:xfrm>
            <a:off x="838201" y="304835"/>
            <a:ext cx="7031182" cy="1325563"/>
          </a:xfrm>
        </p:spPr>
        <p:txBody>
          <a:bodyPr/>
          <a:lstStyle/>
          <a:p>
            <a:r>
              <a:rPr lang="en-US" b="1">
                <a:latin typeface="+mn-lt"/>
              </a:rPr>
              <a:t>Why is Preemption Important to ICC?</a:t>
            </a:r>
            <a:endParaRPr lang="en-US" b="1" dirty="0">
              <a:latin typeface="+mn-lt"/>
            </a:endParaRPr>
          </a:p>
        </p:txBody>
      </p:sp>
      <p:sp>
        <p:nvSpPr>
          <p:cNvPr id="3" name="Content Placeholder 2">
            <a:extLst>
              <a:ext uri="{FF2B5EF4-FFF2-40B4-BE49-F238E27FC236}">
                <a16:creationId xmlns:a16="http://schemas.microsoft.com/office/drawing/2014/main" id="{06C83B2D-92FB-4ED1-A67F-9FB65A67677C}"/>
              </a:ext>
            </a:extLst>
          </p:cNvPr>
          <p:cNvSpPr>
            <a:spLocks noGrp="1"/>
          </p:cNvSpPr>
          <p:nvPr>
            <p:ph idx="1"/>
          </p:nvPr>
        </p:nvSpPr>
        <p:spPr>
          <a:xfrm>
            <a:off x="838201" y="1999622"/>
            <a:ext cx="9772858" cy="4290645"/>
          </a:xfrm>
          <a:solidFill>
            <a:schemeClr val="bg2"/>
          </a:solidFill>
          <a:effectLst>
            <a:outerShdw blurRad="50800" dist="38100" dir="5400000" algn="t" rotWithShape="0">
              <a:prstClr val="black">
                <a:alpha val="40000"/>
              </a:prstClr>
            </a:outerShdw>
          </a:effectLst>
        </p:spPr>
        <p:txBody>
          <a:bodyPr/>
          <a:lstStyle/>
          <a:p>
            <a:endParaRPr lang="en-US" dirty="0"/>
          </a:p>
          <a:p>
            <a:r>
              <a:rPr lang="en-US" dirty="0"/>
              <a:t>Burden on constituents</a:t>
            </a:r>
          </a:p>
          <a:p>
            <a:pPr lvl="1"/>
            <a:r>
              <a:rPr lang="en-US" dirty="0"/>
              <a:t>DOE Regulations are expertly developed and technically sound</a:t>
            </a:r>
          </a:p>
          <a:p>
            <a:pPr lvl="2"/>
            <a:r>
              <a:rPr lang="en-US" dirty="0"/>
              <a:t>RE-126-19 is not</a:t>
            </a:r>
          </a:p>
          <a:p>
            <a:pPr lvl="1"/>
            <a:r>
              <a:rPr lang="en-US" dirty="0"/>
              <a:t>Preemption is the keystone of federal efficiency requirements</a:t>
            </a:r>
          </a:p>
          <a:p>
            <a:pPr lvl="1"/>
            <a:r>
              <a:rPr lang="en-US" dirty="0"/>
              <a:t>Industry will pursue all available avenues to preserve national framework</a:t>
            </a:r>
          </a:p>
          <a:p>
            <a:pPr lvl="1"/>
            <a:r>
              <a:rPr lang="en-US" dirty="0"/>
              <a:t>State and local agencies face litigation for adopting IECC</a:t>
            </a:r>
          </a:p>
          <a:p>
            <a:r>
              <a:rPr lang="en-US" dirty="0"/>
              <a:t>Undermines Federal Appliance Program &amp; Value of IECC</a:t>
            </a:r>
          </a:p>
          <a:p>
            <a:pPr lvl="1"/>
            <a:endParaRPr lang="en-US" dirty="0"/>
          </a:p>
        </p:txBody>
      </p:sp>
    </p:spTree>
    <p:extLst>
      <p:ext uri="{BB962C8B-B14F-4D97-AF65-F5344CB8AC3E}">
        <p14:creationId xmlns:p14="http://schemas.microsoft.com/office/powerpoint/2010/main" val="147888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F8B3-4A8D-47B4-8BB3-01DDA67A8E41}"/>
              </a:ext>
            </a:extLst>
          </p:cNvPr>
          <p:cNvSpPr>
            <a:spLocks noGrp="1"/>
          </p:cNvSpPr>
          <p:nvPr>
            <p:ph type="title"/>
          </p:nvPr>
        </p:nvSpPr>
        <p:spPr>
          <a:xfrm>
            <a:off x="838200" y="365125"/>
            <a:ext cx="6246091" cy="1325563"/>
          </a:xfrm>
        </p:spPr>
        <p:txBody>
          <a:bodyPr/>
          <a:lstStyle/>
          <a:p>
            <a:r>
              <a:rPr lang="en-US" b="1" dirty="0">
                <a:latin typeface="+mn-lt"/>
              </a:rPr>
              <a:t>Grounds for Appeal: Intent, Scope &amp; Purpose</a:t>
            </a:r>
          </a:p>
        </p:txBody>
      </p:sp>
      <p:sp>
        <p:nvSpPr>
          <p:cNvPr id="3" name="Content Placeholder 2">
            <a:extLst>
              <a:ext uri="{FF2B5EF4-FFF2-40B4-BE49-F238E27FC236}">
                <a16:creationId xmlns:a16="http://schemas.microsoft.com/office/drawing/2014/main" id="{1F28C59B-73DA-4C63-B9FB-79275F9C678B}"/>
              </a:ext>
            </a:extLst>
          </p:cNvPr>
          <p:cNvSpPr>
            <a:spLocks noGrp="1"/>
          </p:cNvSpPr>
          <p:nvPr>
            <p:ph idx="1"/>
          </p:nvPr>
        </p:nvSpPr>
        <p:spPr>
          <a:xfrm>
            <a:off x="838200" y="2164225"/>
            <a:ext cx="10515600" cy="3932527"/>
          </a:xfrm>
        </p:spPr>
        <p:txBody>
          <a:bodyPr>
            <a:normAutofit fontScale="92500" lnSpcReduction="20000"/>
          </a:bodyPr>
          <a:lstStyle/>
          <a:p>
            <a:pPr marL="0" indent="0">
              <a:spcAft>
                <a:spcPts val="1200"/>
              </a:spcAft>
              <a:buNone/>
            </a:pPr>
            <a:r>
              <a:rPr lang="en-US" b="1" dirty="0">
                <a:solidFill>
                  <a:schemeClr val="accent2"/>
                </a:solidFill>
              </a:rPr>
              <a:t>IECC Chapter 1 “Scope and Administration”</a:t>
            </a:r>
          </a:p>
          <a:p>
            <a:pPr marL="0" indent="0">
              <a:spcAft>
                <a:spcPts val="1200"/>
              </a:spcAft>
              <a:buNone/>
            </a:pPr>
            <a:r>
              <a:rPr lang="en-US" dirty="0"/>
              <a:t>Defines intent for code </a:t>
            </a:r>
            <a:r>
              <a:rPr lang="en-US" dirty="0">
                <a:solidFill>
                  <a:schemeClr val="tx1"/>
                </a:solidFill>
              </a:rPr>
              <a:t>“to be adopted as a legally enforceable document.”</a:t>
            </a:r>
          </a:p>
          <a:p>
            <a:pPr marL="0" indent="0">
              <a:spcAft>
                <a:spcPts val="1200"/>
              </a:spcAft>
              <a:buNone/>
            </a:pPr>
            <a:r>
              <a:rPr lang="en-US" dirty="0"/>
              <a:t>C101.3 Intent: </a:t>
            </a:r>
            <a:r>
              <a:rPr lang="en-US" dirty="0">
                <a:solidFill>
                  <a:schemeClr val="tx1"/>
                </a:solidFill>
              </a:rPr>
              <a:t>“This code is not intended to abridge safety, health or environmental requirements contained in other applicable codes or ordinances.”</a:t>
            </a:r>
          </a:p>
          <a:p>
            <a:pPr marL="0" indent="0">
              <a:spcAft>
                <a:spcPts val="1200"/>
              </a:spcAft>
              <a:buNone/>
            </a:pPr>
            <a:r>
              <a:rPr lang="en-US" dirty="0"/>
              <a:t>C101.7 </a:t>
            </a:r>
            <a:r>
              <a:rPr lang="en-US" dirty="0">
                <a:solidFill>
                  <a:schemeClr val="tx1"/>
                </a:solidFill>
              </a:rPr>
              <a:t>“the provisions of this code shall not be deemed to nullify any provisions of local, state, or federal law.”</a:t>
            </a:r>
          </a:p>
          <a:p>
            <a:pPr marL="0" indent="0">
              <a:spcAft>
                <a:spcPts val="1200"/>
              </a:spcAft>
              <a:buNone/>
            </a:pPr>
            <a:r>
              <a:rPr lang="en-US" dirty="0"/>
              <a:t>C101.4 Applicability </a:t>
            </a:r>
            <a:r>
              <a:rPr lang="en-US" dirty="0">
                <a:solidFill>
                  <a:schemeClr val="tx1"/>
                </a:solidFill>
              </a:rPr>
              <a:t>“where there is conflict between a general requirement and specific requirement, the specific requirement shall govern.”</a:t>
            </a:r>
          </a:p>
        </p:txBody>
      </p:sp>
    </p:spTree>
    <p:extLst>
      <p:ext uri="{BB962C8B-B14F-4D97-AF65-F5344CB8AC3E}">
        <p14:creationId xmlns:p14="http://schemas.microsoft.com/office/powerpoint/2010/main" val="2782051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5" y="365126"/>
            <a:ext cx="7779895" cy="1463674"/>
          </a:xfrm>
        </p:spPr>
        <p:txBody>
          <a:bodyPr/>
          <a:lstStyle/>
          <a:p>
            <a:r>
              <a:rPr lang="en-US" altLang="en-US" b="1" dirty="0">
                <a:latin typeface="+mn-lt"/>
              </a:rPr>
              <a:t>Grounds for Appeal: Bylaws</a:t>
            </a:r>
            <a:endParaRPr lang="en-US" b="1" dirty="0">
              <a:latin typeface="+mn-lt"/>
            </a:endParaRPr>
          </a:p>
        </p:txBody>
      </p:sp>
      <p:sp>
        <p:nvSpPr>
          <p:cNvPr id="3" name="Content Placeholder 2"/>
          <p:cNvSpPr>
            <a:spLocks noGrp="1"/>
          </p:cNvSpPr>
          <p:nvPr>
            <p:ph idx="1"/>
          </p:nvPr>
        </p:nvSpPr>
        <p:spPr>
          <a:xfrm>
            <a:off x="449706" y="2068643"/>
            <a:ext cx="11262004" cy="4418654"/>
          </a:xfrm>
        </p:spPr>
        <p:txBody>
          <a:bodyPr>
            <a:normAutofit lnSpcReduction="10000"/>
          </a:bodyPr>
          <a:lstStyle/>
          <a:p>
            <a:pPr algn="just">
              <a:spcBef>
                <a:spcPts val="0"/>
              </a:spcBef>
              <a:spcAft>
                <a:spcPts val="970"/>
              </a:spcAft>
            </a:pPr>
            <a:r>
              <a:rPr lang="en-US" sz="2400" dirty="0">
                <a:solidFill>
                  <a:schemeClr val="accent1"/>
                </a:solidFill>
                <a:effectLst/>
                <a:ea typeface="Times New Roman" panose="02020603050405020304" pitchFamily="18" charset="0"/>
              </a:rPr>
              <a:t>ICC Bylaws Section 1.2 “General Purposes”: </a:t>
            </a:r>
          </a:p>
          <a:p>
            <a:pPr marL="457200" lvl="1" indent="0" algn="just">
              <a:spcBef>
                <a:spcPts val="0"/>
              </a:spcBef>
              <a:spcAft>
                <a:spcPts val="970"/>
              </a:spcAft>
              <a:buNone/>
            </a:pPr>
            <a:r>
              <a:rPr lang="en-US" dirty="0">
                <a:effectLst/>
                <a:ea typeface="Times New Roman" panose="02020603050405020304" pitchFamily="18" charset="0"/>
              </a:rPr>
              <a:t>With respect to buildings and structures: </a:t>
            </a:r>
          </a:p>
          <a:p>
            <a:pPr marL="914400" lvl="2" indent="-457200" algn="just">
              <a:spcBef>
                <a:spcPts val="0"/>
              </a:spcBef>
              <a:spcAft>
                <a:spcPts val="970"/>
              </a:spcAft>
              <a:buNone/>
            </a:pPr>
            <a:r>
              <a:rPr lang="en-US" sz="2400" dirty="0">
                <a:solidFill>
                  <a:schemeClr val="accent2"/>
                </a:solidFill>
                <a:effectLst/>
                <a:ea typeface="Times New Roman" panose="02020603050405020304" pitchFamily="18" charset="0"/>
              </a:rPr>
              <a:t>(a) 	the lessening of burdens of government through the development, maintenance and publication of model statutes and standards for the use by federal, state and local governments in connection with the administration of building laws and regulations, and </a:t>
            </a:r>
          </a:p>
          <a:p>
            <a:pPr marL="914400" lvl="2" indent="-457200" algn="just">
              <a:spcBef>
                <a:spcPts val="0"/>
              </a:spcBef>
              <a:spcAft>
                <a:spcPts val="970"/>
              </a:spcAft>
              <a:buNone/>
            </a:pPr>
            <a:r>
              <a:rPr lang="en-US" sz="2400" dirty="0">
                <a:solidFill>
                  <a:schemeClr val="accent2"/>
                </a:solidFill>
                <a:effectLst/>
                <a:ea typeface="Times New Roman" panose="02020603050405020304" pitchFamily="18" charset="0"/>
              </a:rPr>
              <a:t>(b) 	the lessening of the burdens of government through the performance of certain services for the benefit of federal, state and local governments in connection with the administration of building law and regulation.” </a:t>
            </a:r>
          </a:p>
          <a:p>
            <a:pPr marL="0" indent="0" algn="just">
              <a:spcBef>
                <a:spcPts val="0"/>
              </a:spcBef>
              <a:spcAft>
                <a:spcPts val="970"/>
              </a:spcAft>
              <a:buNone/>
            </a:pPr>
            <a:endParaRPr lang="en-US" sz="2400" dirty="0">
              <a:solidFill>
                <a:schemeClr val="accent1"/>
              </a:solidFill>
              <a:ea typeface="Times New Roman" panose="02020603050405020304" pitchFamily="18" charset="0"/>
            </a:endParaRPr>
          </a:p>
          <a:p>
            <a:pPr marL="0" indent="0" algn="just">
              <a:spcBef>
                <a:spcPts val="0"/>
              </a:spcBef>
              <a:spcAft>
                <a:spcPts val="970"/>
              </a:spcAft>
              <a:buNone/>
            </a:pPr>
            <a:r>
              <a:rPr lang="en-US" sz="2400" dirty="0">
                <a:solidFill>
                  <a:schemeClr val="accent1"/>
                </a:solidFill>
                <a:ea typeface="Times New Roman" panose="02020603050405020304" pitchFamily="18" charset="0"/>
              </a:rPr>
              <a:t>Conflict with federal law creates burden.</a:t>
            </a:r>
            <a:endParaRPr lang="en-US" sz="2400" dirty="0">
              <a:solidFill>
                <a:schemeClr val="accent1"/>
              </a:solidFill>
              <a:effectLst/>
              <a:ea typeface="Times New Roman" panose="02020603050405020304" pitchFamily="18" charset="0"/>
            </a:endParaRPr>
          </a:p>
          <a:p>
            <a:pPr algn="just">
              <a:spcBef>
                <a:spcPts val="0"/>
              </a:spcBef>
              <a:spcAft>
                <a:spcPts val="970"/>
              </a:spcAft>
            </a:pPr>
            <a:endParaRPr lang="en-US" sz="2000" dirty="0">
              <a:solidFill>
                <a:schemeClr val="accent1"/>
              </a:solidFill>
              <a:effectLst/>
              <a:ea typeface="Times New Roman" panose="02020603050405020304" pitchFamily="18" charset="0"/>
            </a:endParaRPr>
          </a:p>
          <a:p>
            <a:pPr>
              <a:spcAft>
                <a:spcPts val="1200"/>
              </a:spcAft>
            </a:pPr>
            <a:endParaRPr lang="en-US" sz="2000" dirty="0">
              <a:solidFill>
                <a:schemeClr val="accent1"/>
              </a:solidFill>
              <a:effectLst/>
              <a:ea typeface="Times New Roman" panose="02020603050405020304" pitchFamily="18" charset="0"/>
            </a:endParaRPr>
          </a:p>
        </p:txBody>
      </p:sp>
    </p:spTree>
    <p:extLst>
      <p:ext uri="{BB962C8B-B14F-4D97-AF65-F5344CB8AC3E}">
        <p14:creationId xmlns:p14="http://schemas.microsoft.com/office/powerpoint/2010/main" val="159289432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screen powerpoint template" id="{5E7A37FB-78F5-4EAF-9478-25AAAAB34533}" vid="{788CA442-3BB3-446F-842A-B7B902077F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761</Words>
  <Application>Microsoft Office PowerPoint</Application>
  <PresentationFormat>Widescreen</PresentationFormat>
  <Paragraphs>87</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Aldhabi</vt:lpstr>
      <vt:lpstr>Arial</vt:lpstr>
      <vt:lpstr>Calibri</vt:lpstr>
      <vt:lpstr>Calibri Light</vt:lpstr>
      <vt:lpstr>Open Sans</vt:lpstr>
      <vt:lpstr>1_Office Theme</vt:lpstr>
      <vt:lpstr>Air-Conditioning, Heating and Refrigeration Institute</vt:lpstr>
      <vt:lpstr>RE-126-19</vt:lpstr>
      <vt:lpstr>Why Are We Here? </vt:lpstr>
      <vt:lpstr>What is Preemption?</vt:lpstr>
      <vt:lpstr>Why is Preemption  Important?</vt:lpstr>
      <vt:lpstr>Why is Preemption Important?</vt:lpstr>
      <vt:lpstr>Why is Preemption Important to ICC?</vt:lpstr>
      <vt:lpstr>Grounds for Appeal: Intent, Scope &amp; Purpose</vt:lpstr>
      <vt:lpstr>Grounds for Appeal: Bylaws</vt:lpstr>
      <vt:lpstr>Preemption:  “It’s Complicated”</vt:lpstr>
      <vt:lpstr>Preemption:  “It’s Complicated”</vt:lpstr>
      <vt:lpstr> What   IS   ICC’s   Role?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Air-Conditioning, Heating and Refrigeration Institute</dc:title>
  <dc:creator>Davidson-Hood, Caroline</dc:creator>
  <cp:lastModifiedBy>Davidson-Hood, Caroline</cp:lastModifiedBy>
  <cp:revision>8</cp:revision>
  <dcterms:created xsi:type="dcterms:W3CDTF">2020-08-26T22:03:12Z</dcterms:created>
  <dcterms:modified xsi:type="dcterms:W3CDTF">2020-08-27T00:36:17Z</dcterms:modified>
</cp:coreProperties>
</file>